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9"/>
  </p:notesMasterIdLst>
  <p:handoutMasterIdLst>
    <p:handoutMasterId r:id="rId30"/>
  </p:handoutMasterIdLst>
  <p:sldIdLst>
    <p:sldId id="547" r:id="rId2"/>
    <p:sldId id="550" r:id="rId3"/>
    <p:sldId id="558" r:id="rId4"/>
    <p:sldId id="654" r:id="rId5"/>
    <p:sldId id="645" r:id="rId6"/>
    <p:sldId id="619" r:id="rId7"/>
    <p:sldId id="646" r:id="rId8"/>
    <p:sldId id="655" r:id="rId9"/>
    <p:sldId id="649" r:id="rId10"/>
    <p:sldId id="648" r:id="rId11"/>
    <p:sldId id="661" r:id="rId12"/>
    <p:sldId id="662" r:id="rId13"/>
    <p:sldId id="663" r:id="rId14"/>
    <p:sldId id="664" r:id="rId15"/>
    <p:sldId id="647" r:id="rId16"/>
    <p:sldId id="653" r:id="rId17"/>
    <p:sldId id="665" r:id="rId18"/>
    <p:sldId id="656" r:id="rId19"/>
    <p:sldId id="652" r:id="rId20"/>
    <p:sldId id="659" r:id="rId21"/>
    <p:sldId id="660" r:id="rId22"/>
    <p:sldId id="666" r:id="rId23"/>
    <p:sldId id="562" r:id="rId24"/>
    <p:sldId id="554" r:id="rId25"/>
    <p:sldId id="618" r:id="rId26"/>
    <p:sldId id="552" r:id="rId27"/>
    <p:sldId id="553" r:id="rId28"/>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CC3300"/>
    <a:srgbClr val="FF4747"/>
    <a:srgbClr val="FF7F7F"/>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093" autoAdjust="0"/>
    <p:restoredTop sz="94660"/>
  </p:normalViewPr>
  <p:slideViewPr>
    <p:cSldViewPr>
      <p:cViewPr varScale="1">
        <p:scale>
          <a:sx n="87" d="100"/>
          <a:sy n="87" d="100"/>
        </p:scale>
        <p:origin x="-666"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02"/>
    </p:cViewPr>
  </p:sorterViewPr>
  <p:notesViewPr>
    <p:cSldViewPr>
      <p:cViewPr varScale="1">
        <p:scale>
          <a:sx n="98" d="100"/>
          <a:sy n="98" d="100"/>
        </p:scale>
        <p:origin x="-1962" y="-10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2020-07-03</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7/3/2020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012160" y="5576753"/>
            <a:ext cx="2952328"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a:t>
            </a:r>
            <a:r>
              <a:rPr lang="en-US" sz="1100" b="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2018-20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Break statements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4.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5.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hyperlink" Target="http://www.cplusplus.com/doc/tutorial/control/" TargetMode="External"/><Relationship Id="rId2" Type="http://schemas.openxmlformats.org/officeDocument/2006/relationships/hyperlink" Target="https://en.wikipedia.org/wiki/Control_flow#Early_exit_from_loop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4.wmf"/><Relationship Id="rId3" Type="http://schemas.microsoft.com/office/2007/relationships/media" Target="../media/media7.wav"/><Relationship Id="rId7" Type="http://schemas.openxmlformats.org/officeDocument/2006/relationships/image" Target="../media/image11.wmf"/><Relationship Id="rId12" Type="http://schemas.openxmlformats.org/officeDocument/2006/relationships/oleObject" Target="../embeddings/oleObject4.bin"/><Relationship Id="rId2" Type="http://schemas.openxmlformats.org/officeDocument/2006/relationships/tags" Target="../tags/tag5.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3.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7.wav"/><Relationship Id="rId9" Type="http://schemas.openxmlformats.org/officeDocument/2006/relationships/image" Target="../media/image12.wmf"/><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10.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Break statements</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5799"/>
    </mc:Choice>
    <mc:Fallback>
      <p:transition spd="slow" advTm="15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Modifying the condition</a:t>
            </a:r>
            <a:endParaRPr lang="en-CA" dirty="0"/>
          </a:p>
        </p:txBody>
      </p:sp>
      <p:sp>
        <p:nvSpPr>
          <p:cNvPr id="3" name="Content Placeholder 2"/>
          <p:cNvSpPr>
            <a:spLocks noGrp="1"/>
          </p:cNvSpPr>
          <p:nvPr>
            <p:ph idx="1"/>
          </p:nvPr>
        </p:nvSpPr>
        <p:spPr>
          <a:ln>
            <a:noFill/>
          </a:ln>
        </p:spPr>
        <p:txBody>
          <a:bodyPr/>
          <a:lstStyle/>
          <a:p>
            <a:r>
              <a:rPr lang="en-US" dirty="0" smtClean="0">
                <a:solidFill>
                  <a:prstClr val="black"/>
                </a:solidFill>
              </a:rPr>
              <a:t>As a simple observation, we didn’t have to use a break statement,</a:t>
            </a:r>
          </a:p>
          <a:p>
            <a:pPr marL="0" indent="0">
              <a:buNone/>
            </a:pPr>
            <a:r>
              <a:rPr lang="en-US" dirty="0" smtClean="0">
                <a:solidFill>
                  <a:prstClr val="black"/>
                </a:solidFill>
              </a:rPr>
              <a:t>	as </a:t>
            </a:r>
            <a:r>
              <a:rPr lang="en-US" dirty="0" smtClean="0">
                <a:solidFill>
                  <a:prstClr val="black"/>
                </a:solidFill>
              </a:rPr>
              <a:t>both these conditions could have </a:t>
            </a:r>
            <a:r>
              <a:rPr lang="en-US" dirty="0" smtClean="0">
                <a:solidFill>
                  <a:prstClr val="black"/>
                </a:solidFill>
              </a:rPr>
              <a:t>be added to the condition</a:t>
            </a:r>
            <a:endParaRPr lang="en-US" dirty="0" smtClean="0">
              <a:solidFill>
                <a:prstClr val="black"/>
              </a:solidFill>
            </a:endParaRP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a:latin typeface="Consolas" panose="020B0609020204030204" pitchFamily="49" charset="0"/>
                <a:cs typeface="Consolas" panose="020B0609020204030204" pitchFamily="49" charset="0"/>
              </a:rPr>
              <a:t>if ( n%2 == 0 ) {</a:t>
            </a:r>
          </a:p>
          <a:p>
            <a:pPr marL="800100" lvl="2" indent="0">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is_prime</a:t>
            </a:r>
            <a:r>
              <a:rPr lang="en-US" sz="1400" dirty="0">
                <a:latin typeface="Consolas" panose="020B0609020204030204" pitchFamily="49" charset="0"/>
                <a:cs typeface="Consolas" panose="020B0609020204030204" pitchFamily="49" charset="0"/>
              </a:rPr>
              <a:t> = false;</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else {</a:t>
            </a:r>
            <a:endParaRPr lang="en-US" sz="1400" dirty="0">
              <a:latin typeface="Consolas" panose="020B0609020204030204" pitchFamily="49" charset="0"/>
              <a:cs typeface="Consolas" panose="020B0609020204030204" pitchFamily="49" charset="0"/>
            </a:endParaRPr>
          </a:p>
          <a:p>
            <a:pPr marL="800100" lvl="2" indent="0">
              <a:buNone/>
            </a:pPr>
            <a:r>
              <a:rPr lang="en-US" sz="1400" b="1" dirty="0" smtClean="0">
                <a:solidFill>
                  <a:srgbClr val="0070C0"/>
                </a:solidFill>
                <a:latin typeface="Consolas" panose="020B0609020204030204" pitchFamily="49" charset="0"/>
                <a:cs typeface="Consolas" panose="020B0609020204030204" pitchFamily="49" charset="0"/>
              </a:rPr>
              <a:t>        //                                                         ___</a:t>
            </a:r>
          </a:p>
          <a:p>
            <a:pPr marL="800100" lvl="2" indent="0">
              <a:buNone/>
            </a:pPr>
            <a:r>
              <a:rPr lang="en-US" sz="1400" b="1" dirty="0" smtClean="0">
                <a:solidFill>
                  <a:srgbClr val="0070C0"/>
                </a:solidFill>
                <a:latin typeface="Consolas" panose="020B0609020204030204" pitchFamily="49" charset="0"/>
                <a:cs typeface="Consolas" panose="020B0609020204030204" pitchFamily="49" charset="0"/>
              </a:rPr>
              <a:t>        // Stop looping if we ever find </a:t>
            </a:r>
            <a:r>
              <a:rPr lang="en-US" sz="1400" b="1" dirty="0" err="1" smtClean="0">
                <a:solidFill>
                  <a:srgbClr val="0070C0"/>
                </a:solidFill>
                <a:latin typeface="Consolas" panose="020B0609020204030204" pitchFamily="49" charset="0"/>
                <a:cs typeface="Consolas" panose="020B0609020204030204" pitchFamily="49" charset="0"/>
              </a:rPr>
              <a:t>is_prime</a:t>
            </a:r>
            <a:r>
              <a:rPr lang="en-US" sz="1400" b="1" dirty="0" smtClean="0">
                <a:solidFill>
                  <a:srgbClr val="0070C0"/>
                </a:solidFill>
                <a:latin typeface="Consolas" panose="020B0609020204030204" pitchFamily="49" charset="0"/>
                <a:cs typeface="Consolas" panose="020B0609020204030204" pitchFamily="49" charset="0"/>
              </a:rPr>
              <a:t> == false or k &gt; \/ n</a:t>
            </a:r>
          </a:p>
          <a:p>
            <a:pPr marL="800100" lvl="2" indent="0">
              <a:buNone/>
            </a:pPr>
            <a:r>
              <a:rPr lang="en-US" sz="1400" dirty="0" smtClean="0">
                <a:latin typeface="Consolas" panose="020B0609020204030204" pitchFamily="49" charset="0"/>
                <a:cs typeface="Consolas" panose="020B0609020204030204" pitchFamily="49" charset="0"/>
              </a:rPr>
              <a:t>        for </a:t>
            </a: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int</a:t>
            </a:r>
            <a:r>
              <a:rPr lang="en-US" sz="1400" dirty="0">
                <a:latin typeface="Consolas" panose="020B0609020204030204" pitchFamily="49" charset="0"/>
                <a:cs typeface="Consolas" panose="020B0609020204030204" pitchFamily="49" charset="0"/>
              </a:rPr>
              <a:t> k{3}; </a:t>
            </a:r>
            <a:r>
              <a:rPr lang="en-US" sz="1400" b="1" dirty="0" err="1" smtClean="0">
                <a:solidFill>
                  <a:srgbClr val="0070C0"/>
                </a:solidFill>
                <a:latin typeface="Consolas" panose="020B0609020204030204" pitchFamily="49" charset="0"/>
                <a:cs typeface="Consolas" panose="020B0609020204030204" pitchFamily="49" charset="0"/>
              </a:rPr>
              <a:t>is_prime</a:t>
            </a:r>
            <a:r>
              <a:rPr lang="en-US" sz="1400" b="1" dirty="0" smtClean="0">
                <a:solidFill>
                  <a:srgbClr val="0070C0"/>
                </a:solidFill>
                <a:latin typeface="Consolas" panose="020B0609020204030204" pitchFamily="49" charset="0"/>
                <a:cs typeface="Consolas" panose="020B0609020204030204" pitchFamily="49" charset="0"/>
              </a:rPr>
              <a:t> &amp;&amp; (k*k &lt;= n)</a:t>
            </a:r>
            <a:r>
              <a:rPr lang="en-US" sz="1400" dirty="0" smtClean="0">
                <a:latin typeface="Consolas" panose="020B0609020204030204" pitchFamily="49" charset="0"/>
                <a:cs typeface="Consolas" panose="020B0609020204030204" pitchFamily="49" charset="0"/>
              </a:rPr>
              <a:t>; </a:t>
            </a:r>
            <a:r>
              <a:rPr lang="en-US" sz="1400" dirty="0">
                <a:latin typeface="Consolas" panose="020B0609020204030204" pitchFamily="49" charset="0"/>
                <a:cs typeface="Consolas" panose="020B0609020204030204" pitchFamily="49" charset="0"/>
              </a:rPr>
              <a:t>k += 2 ) {</a:t>
            </a:r>
          </a:p>
          <a:p>
            <a:pPr marL="800100" lvl="2" indent="0">
              <a:buNone/>
            </a:pPr>
            <a:r>
              <a:rPr lang="en-US" sz="1400" dirty="0">
                <a:latin typeface="Consolas" panose="020B0609020204030204" pitchFamily="49" charset="0"/>
                <a:cs typeface="Consolas" panose="020B0609020204030204" pitchFamily="49" charset="0"/>
              </a:rPr>
              <a:t>            if ( </a:t>
            </a:r>
            <a:r>
              <a:rPr lang="en-US" sz="1400" dirty="0" err="1">
                <a:latin typeface="Consolas" panose="020B0609020204030204" pitchFamily="49" charset="0"/>
                <a:cs typeface="Consolas" panose="020B0609020204030204" pitchFamily="49" charset="0"/>
              </a:rPr>
              <a:t>n%k</a:t>
            </a:r>
            <a:r>
              <a:rPr lang="en-US" sz="1400" dirty="0">
                <a:latin typeface="Consolas" panose="020B0609020204030204" pitchFamily="49" charset="0"/>
                <a:cs typeface="Consolas" panose="020B0609020204030204" pitchFamily="49" charset="0"/>
              </a:rPr>
              <a:t> == 0 ) {</a:t>
            </a:r>
          </a:p>
          <a:p>
            <a:pPr marL="800100" lvl="2" indent="0">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is_prime</a:t>
            </a:r>
            <a:r>
              <a:rPr lang="en-US" sz="1400" dirty="0">
                <a:latin typeface="Consolas" panose="020B0609020204030204" pitchFamily="49" charset="0"/>
                <a:cs typeface="Consolas" panose="020B0609020204030204" pitchFamily="49" charset="0"/>
              </a:rPr>
              <a:t> = false;</a:t>
            </a:r>
          </a:p>
          <a:p>
            <a:pPr marL="800100" lvl="2" indent="0">
              <a:buNone/>
            </a:pPr>
            <a:r>
              <a:rPr lang="en-US" sz="1400" dirty="0" smtClean="0">
                <a:latin typeface="Consolas" panose="020B0609020204030204" pitchFamily="49" charset="0"/>
                <a:cs typeface="Consolas" panose="020B0609020204030204" pitchFamily="49" charset="0"/>
              </a:rPr>
              <a:t>            }</a:t>
            </a:r>
          </a:p>
          <a:p>
            <a:pPr marL="800100" lvl="2" indent="0">
              <a:buNone/>
            </a:pPr>
            <a:r>
              <a:rPr lang="en-US" sz="1400" dirty="0" smtClean="0">
                <a:latin typeface="Consolas" panose="020B0609020204030204" pitchFamily="49" charset="0"/>
                <a:cs typeface="Consolas" panose="020B0609020204030204" pitchFamily="49" charset="0"/>
              </a:rPr>
              <a:t>        }</a:t>
            </a:r>
          </a:p>
          <a:p>
            <a:pPr marL="800100" lvl="2" indent="0">
              <a:buNone/>
            </a:pPr>
            <a:r>
              <a:rPr lang="en-US" sz="1400" dirty="0" smtClean="0">
                <a:latin typeface="Consolas" panose="020B0609020204030204" pitchFamily="49" charset="0"/>
                <a:cs typeface="Consolas" panose="020B0609020204030204" pitchFamily="49" charset="0"/>
              </a:rPr>
              <a:t>    }</a:t>
            </a:r>
          </a:p>
          <a:p>
            <a:pPr marL="800100" lvl="2" indent="0">
              <a:buNone/>
            </a:pPr>
            <a:endParaRPr lang="en-US" sz="1400" dirty="0">
              <a:solidFill>
                <a:prstClr val="black"/>
              </a:solidFill>
              <a:latin typeface="Consolas" panose="020B0609020204030204" pitchFamily="49" charset="0"/>
            </a:endParaRPr>
          </a:p>
          <a:p>
            <a:pPr marL="685800" lvl="1"/>
            <a:r>
              <a:rPr lang="en-US" dirty="0" smtClean="0">
                <a:solidFill>
                  <a:prstClr val="black"/>
                </a:solidFill>
              </a:rPr>
              <a:t>Both work, both are acceptable approaches to solving this problem</a:t>
            </a:r>
          </a:p>
        </p:txBody>
      </p:sp>
      <p:sp>
        <p:nvSpPr>
          <p:cNvPr id="7" name="Rounded Rectangle 6"/>
          <p:cNvSpPr/>
          <p:nvPr/>
        </p:nvSpPr>
        <p:spPr>
          <a:xfrm>
            <a:off x="3646782" y="3583902"/>
            <a:ext cx="2232248" cy="3098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00280503"/>
      </p:ext>
    </p:extLst>
  </p:cSld>
  <p:clrMapOvr>
    <a:masterClrMapping/>
  </p:clrMapOvr>
  <mc:AlternateContent xmlns:mc="http://schemas.openxmlformats.org/markup-compatibility/2006">
    <mc:Choice xmlns:p14="http://schemas.microsoft.com/office/powerpoint/2010/main" Requires="p14">
      <p:transition spd="slow" p14:dur="2000" advTm="86549"/>
    </mc:Choice>
    <mc:Fallback>
      <p:transition spd="slow" advTm="86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Integer square root</a:t>
            </a:r>
            <a:endParaRPr lang="en-CA" dirty="0"/>
          </a:p>
        </p:txBody>
      </p:sp>
      <p:sp>
        <p:nvSpPr>
          <p:cNvPr id="3" name="Content Placeholder 2"/>
          <p:cNvSpPr>
            <a:spLocks noGrp="1"/>
          </p:cNvSpPr>
          <p:nvPr>
            <p:ph idx="1"/>
          </p:nvPr>
        </p:nvSpPr>
        <p:spPr/>
        <p:txBody>
          <a:bodyPr/>
          <a:lstStyle/>
          <a:p>
            <a:r>
              <a:rPr lang="en-US" dirty="0" smtClean="0"/>
              <a:t>The </a:t>
            </a:r>
            <a:r>
              <a:rPr lang="en-US" i="1" dirty="0" smtClean="0"/>
              <a:t>integer square root</a:t>
            </a:r>
            <a:r>
              <a:rPr lang="en-US" dirty="0" smtClean="0"/>
              <a:t> of </a:t>
            </a:r>
            <a:r>
              <a:rPr lang="en-US" i="1" dirty="0" smtClean="0">
                <a:latin typeface="Times New Roman" panose="02020603050405020304" pitchFamily="18" charset="0"/>
                <a:cs typeface="Times New Roman" panose="02020603050405020304" pitchFamily="18" charset="0"/>
              </a:rPr>
              <a:t>n</a:t>
            </a:r>
            <a:r>
              <a:rPr lang="en-US" dirty="0" smtClean="0"/>
              <a:t> is the largest integer </a:t>
            </a:r>
            <a:r>
              <a:rPr lang="en-US" i="1" dirty="0" smtClean="0">
                <a:latin typeface="Times New Roman" panose="02020603050405020304" pitchFamily="18" charset="0"/>
                <a:cs typeface="Times New Roman" panose="02020603050405020304" pitchFamily="18" charset="0"/>
              </a:rPr>
              <a:t>m</a:t>
            </a:r>
            <a:r>
              <a:rPr lang="en-US" i="1" dirty="0" smtClean="0"/>
              <a:t> </a:t>
            </a:r>
            <a:r>
              <a:rPr lang="en-US" dirty="0" smtClean="0"/>
              <a:t>such that</a:t>
            </a:r>
          </a:p>
          <a:p>
            <a:pPr marL="0" indent="0" algn="ctr">
              <a:buNone/>
            </a:pPr>
            <a:r>
              <a:rPr lang="en-US" i="1" dirty="0" smtClean="0">
                <a:latin typeface="Times New Roman" panose="02020603050405020304" pitchFamily="18" charset="0"/>
                <a:cs typeface="Times New Roman" panose="02020603050405020304" pitchFamily="18" charset="0"/>
              </a:rPr>
              <a:t>m</a:t>
            </a:r>
            <a:r>
              <a:rPr lang="en-US" baseline="30000" dirty="0">
                <a:latin typeface="Times New Roman" panose="02020603050405020304" pitchFamily="18" charset="0"/>
                <a:cs typeface="Times New Roman" panose="02020603050405020304" pitchFamily="18" charset="0"/>
              </a:rPr>
              <a:t>2</a:t>
            </a:r>
            <a:r>
              <a:rPr lang="en-US" i="1"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n</a:t>
            </a:r>
          </a:p>
          <a:p>
            <a:pPr algn="l"/>
            <a:endParaRPr lang="en-US" i="1" dirty="0"/>
          </a:p>
          <a:p>
            <a:pPr algn="l"/>
            <a:r>
              <a:rPr lang="en-US" dirty="0" smtClean="0"/>
              <a:t>If </a:t>
            </a:r>
            <a:r>
              <a:rPr lang="en-US" i="1" dirty="0" smtClean="0">
                <a:latin typeface="Times New Roman" panose="02020603050405020304" pitchFamily="18" charset="0"/>
                <a:cs typeface="Times New Roman" panose="02020603050405020304" pitchFamily="18" charset="0"/>
              </a:rPr>
              <a:t>n</a:t>
            </a:r>
            <a:r>
              <a:rPr lang="en-US" dirty="0" smtClean="0"/>
              <a:t> is a perfect square, then </a:t>
            </a:r>
            <a:r>
              <a:rPr lang="en-US" i="1" dirty="0" smtClean="0">
                <a:latin typeface="Times New Roman" panose="02020603050405020304" pitchFamily="18" charset="0"/>
                <a:cs typeface="Times New Roman" panose="02020603050405020304" pitchFamily="18" charset="0"/>
              </a:rPr>
              <a:t>m</a:t>
            </a:r>
            <a:r>
              <a:rPr lang="en-US" baseline="30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 </a:t>
            </a:r>
            <a:r>
              <a:rPr lang="en-US" i="1" dirty="0" smtClean="0">
                <a:latin typeface="Times New Roman" panose="02020603050405020304" pitchFamily="18" charset="0"/>
                <a:cs typeface="Times New Roman" panose="02020603050405020304" pitchFamily="18" charset="0"/>
              </a:rPr>
              <a:t>n </a:t>
            </a:r>
            <a:r>
              <a:rPr lang="en-US" dirty="0" smtClean="0">
                <a:cs typeface="Times New Roman" panose="02020603050405020304" pitchFamily="18" charset="0"/>
              </a:rPr>
              <a:t>and the integer square root is </a:t>
            </a:r>
            <a:r>
              <a:rPr lang="en-US" i="1" dirty="0" smtClean="0">
                <a:latin typeface="Times New Roman" panose="02020603050405020304" pitchFamily="18" charset="0"/>
                <a:cs typeface="Times New Roman" panose="02020603050405020304" pitchFamily="18" charset="0"/>
              </a:rPr>
              <a:t>m</a:t>
            </a:r>
            <a:endParaRPr lang="en-US" dirty="0" smtClean="0">
              <a:latin typeface="Times New Roman" panose="02020603050405020304" pitchFamily="18" charset="0"/>
              <a:cs typeface="Times New Roman" panose="02020603050405020304" pitchFamily="18" charset="0"/>
            </a:endParaRPr>
          </a:p>
          <a:p>
            <a:pPr lvl="1" algn="l"/>
            <a:r>
              <a:rPr lang="en-US" dirty="0" smtClean="0"/>
              <a:t>For example, </a:t>
            </a:r>
            <a:r>
              <a:rPr lang="en-US" dirty="0" smtClean="0">
                <a:latin typeface="Times New Roman" panose="02020603050405020304" pitchFamily="18" charset="0"/>
                <a:cs typeface="Times New Roman" panose="02020603050405020304" pitchFamily="18" charset="0"/>
              </a:rPr>
              <a:t>10</a:t>
            </a:r>
            <a:r>
              <a:rPr lang="en-US" baseline="30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 100</a:t>
            </a:r>
          </a:p>
          <a:p>
            <a:pPr algn="l"/>
            <a:r>
              <a:rPr lang="en-US" dirty="0" smtClean="0"/>
              <a:t>Otherwise, consider </a:t>
            </a:r>
            <a:r>
              <a:rPr lang="en-US" dirty="0" smtClean="0">
                <a:latin typeface="Times New Roman" panose="02020603050405020304" pitchFamily="18" charset="0"/>
                <a:cs typeface="Times New Roman" panose="02020603050405020304" pitchFamily="18" charset="0"/>
              </a:rPr>
              <a:t>99</a:t>
            </a:r>
            <a:r>
              <a:rPr lang="en-US" dirty="0" smtClean="0"/>
              <a:t>:</a:t>
            </a:r>
          </a:p>
          <a:p>
            <a:pPr lvl="1" algn="l"/>
            <a:r>
              <a:rPr lang="en-US" dirty="0" smtClean="0">
                <a:latin typeface="Times New Roman" panose="02020603050405020304" pitchFamily="18" charset="0"/>
                <a:cs typeface="Times New Roman" panose="02020603050405020304" pitchFamily="18" charset="0"/>
              </a:rPr>
              <a:t>9</a:t>
            </a:r>
            <a:r>
              <a:rPr lang="en-US" baseline="30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 81 &lt; 99 </a:t>
            </a:r>
            <a:r>
              <a:rPr lang="en-US" dirty="0" smtClean="0"/>
              <a:t>and </a:t>
            </a:r>
            <a:r>
              <a:rPr lang="en-US" dirty="0" smtClean="0">
                <a:latin typeface="Times New Roman" panose="02020603050405020304" pitchFamily="18" charset="0"/>
                <a:cs typeface="Times New Roman" panose="02020603050405020304" pitchFamily="18" charset="0"/>
              </a:rPr>
              <a:t>10</a:t>
            </a:r>
            <a:r>
              <a:rPr lang="en-US" baseline="30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 100 &gt; 99</a:t>
            </a:r>
            <a:r>
              <a:rPr lang="en-US" dirty="0" smtClean="0"/>
              <a:t>,</a:t>
            </a:r>
          </a:p>
          <a:p>
            <a:pPr marL="0" indent="0" algn="l">
              <a:buNone/>
            </a:pPr>
            <a:r>
              <a:rPr lang="en-US" dirty="0"/>
              <a:t>	</a:t>
            </a:r>
            <a:r>
              <a:rPr lang="en-US" dirty="0" smtClean="0"/>
              <a:t>so the integer square root of </a:t>
            </a:r>
            <a:r>
              <a:rPr lang="en-US" dirty="0" smtClean="0">
                <a:latin typeface="Times New Roman" panose="02020603050405020304" pitchFamily="18" charset="0"/>
                <a:cs typeface="Times New Roman" panose="02020603050405020304" pitchFamily="18" charset="0"/>
              </a:rPr>
              <a:t>99</a:t>
            </a:r>
            <a:r>
              <a:rPr lang="en-US" dirty="0" smtClean="0"/>
              <a:t> is </a:t>
            </a:r>
            <a:r>
              <a:rPr lang="en-US" dirty="0" smtClean="0">
                <a:latin typeface="Times New Roman" panose="02020603050405020304" pitchFamily="18" charset="0"/>
                <a:cs typeface="Times New Roman" panose="02020603050405020304" pitchFamily="18" charset="0"/>
              </a:rPr>
              <a:t>9</a:t>
            </a:r>
          </a:p>
          <a:p>
            <a:pPr lvl="1" algn="l"/>
            <a:endParaRPr lang="en-US" dirty="0" smtClean="0"/>
          </a:p>
          <a:p>
            <a:pPr marL="0" indent="0" algn="ctr">
              <a:buNone/>
            </a:pPr>
            <a:r>
              <a:rPr lang="en-US" dirty="0" smtClean="0"/>
              <a:t> </a:t>
            </a:r>
            <a:endParaRPr lang="en-CA"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9989963"/>
      </p:ext>
    </p:extLst>
  </p:cSld>
  <p:clrMapOvr>
    <a:masterClrMapping/>
  </p:clrMapOvr>
  <mc:AlternateContent xmlns:mc="http://schemas.openxmlformats.org/markup-compatibility/2006">
    <mc:Choice xmlns:p14="http://schemas.microsoft.com/office/powerpoint/2010/main" Requires="p14">
      <p:transition spd="slow" p14:dur="2000" advTm="63036"/>
    </mc:Choice>
    <mc:Fallback>
      <p:transition spd="slow" advTm="63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Integer square root</a:t>
            </a:r>
            <a:endParaRPr lang="en-CA" dirty="0"/>
          </a:p>
        </p:txBody>
      </p:sp>
      <p:sp>
        <p:nvSpPr>
          <p:cNvPr id="3" name="Content Placeholder 2"/>
          <p:cNvSpPr>
            <a:spLocks noGrp="1"/>
          </p:cNvSpPr>
          <p:nvPr>
            <p:ph idx="1"/>
          </p:nvPr>
        </p:nvSpPr>
        <p:spPr>
          <a:ln>
            <a:noFill/>
          </a:ln>
        </p:spPr>
        <p:txBody>
          <a:bodyPr/>
          <a:lstStyle/>
          <a:p>
            <a:pPr lvl="0"/>
            <a:r>
              <a:rPr lang="en-US" dirty="0" smtClean="0">
                <a:solidFill>
                  <a:prstClr val="black"/>
                </a:solidFill>
              </a:rPr>
              <a:t>Consider this program:</a:t>
            </a:r>
            <a:endParaRPr lang="en-US" dirty="0" smtClean="0">
              <a:solidFill>
                <a:prstClr val="black"/>
              </a:solidFill>
            </a:endParaRPr>
          </a:p>
          <a:p>
            <a:pPr marL="857250" lvl="2" indent="0">
              <a:buNone/>
            </a:pPr>
            <a:r>
              <a:rPr lang="en-US" sz="1500" dirty="0" err="1" smtClean="0">
                <a:solidFill>
                  <a:prstClr val="black"/>
                </a:solidFill>
                <a:latin typeface="Consolas" panose="020B0609020204030204" pitchFamily="49" charset="0"/>
              </a:rPr>
              <a:t>int</a:t>
            </a:r>
            <a:r>
              <a:rPr lang="en-US" sz="1500" dirty="0" smtClean="0">
                <a:solidFill>
                  <a:prstClr val="black"/>
                </a:solidFill>
                <a:latin typeface="Consolas" panose="020B0609020204030204" pitchFamily="49" charset="0"/>
              </a:rPr>
              <a:t> main() {</a:t>
            </a:r>
          </a:p>
          <a:p>
            <a:pPr marL="857250" lvl="2" indent="0">
              <a:buNone/>
            </a:pPr>
            <a:r>
              <a:rPr lang="en-US" sz="1500" dirty="0" smtClean="0">
                <a:solidFill>
                  <a:prstClr val="black"/>
                </a:solidFill>
                <a:latin typeface="Consolas" panose="020B0609020204030204" pitchFamily="49" charset="0"/>
              </a:rPr>
              <a:t>    </a:t>
            </a:r>
            <a:r>
              <a:rPr lang="en-US" sz="1500" dirty="0" err="1" smtClean="0">
                <a:solidFill>
                  <a:prstClr val="black"/>
                </a:solidFill>
                <a:latin typeface="Consolas" panose="020B0609020204030204" pitchFamily="49" charset="0"/>
              </a:rPr>
              <a:t>int</a:t>
            </a:r>
            <a:r>
              <a:rPr lang="en-US" sz="1500" dirty="0" smtClean="0">
                <a:solidFill>
                  <a:prstClr val="black"/>
                </a:solidFill>
                <a:latin typeface="Consolas" panose="020B0609020204030204" pitchFamily="49" charset="0"/>
              </a:rPr>
              <a:t> n{};</a:t>
            </a:r>
          </a:p>
          <a:p>
            <a:pPr marL="857250" lvl="2" indent="0">
              <a:buNone/>
            </a:pPr>
            <a:r>
              <a:rPr lang="en-US" sz="1500" dirty="0" smtClean="0">
                <a:solidFill>
                  <a:prstClr val="black"/>
                </a:solidFill>
                <a:latin typeface="Consolas" panose="020B0609020204030204" pitchFamily="49" charset="0"/>
              </a:rPr>
              <a:t>    </a:t>
            </a:r>
            <a:r>
              <a:rPr lang="en-US" sz="1500" dirty="0" err="1" smtClean="0">
                <a:solidFill>
                  <a:prstClr val="black"/>
                </a:solidFill>
                <a:latin typeface="Consolas" panose="020B0609020204030204" pitchFamily="49" charset="0"/>
              </a:rPr>
              <a:t>std</a:t>
            </a:r>
            <a:r>
              <a:rPr lang="en-US" sz="1500" dirty="0" smtClean="0">
                <a:solidFill>
                  <a:prstClr val="black"/>
                </a:solidFill>
                <a:latin typeface="Consolas" panose="020B0609020204030204" pitchFamily="49" charset="0"/>
              </a:rPr>
              <a:t>::</a:t>
            </a:r>
            <a:r>
              <a:rPr lang="en-US" sz="1500" dirty="0" err="1" smtClean="0">
                <a:solidFill>
                  <a:prstClr val="black"/>
                </a:solidFill>
                <a:latin typeface="Consolas" panose="020B0609020204030204" pitchFamily="49" charset="0"/>
              </a:rPr>
              <a:t>cout</a:t>
            </a:r>
            <a:r>
              <a:rPr lang="en-US" sz="1500" dirty="0" smtClean="0">
                <a:solidFill>
                  <a:prstClr val="black"/>
                </a:solidFill>
                <a:latin typeface="Consolas" panose="020B0609020204030204" pitchFamily="49" charset="0"/>
              </a:rPr>
              <a:t> &lt;&lt; "Enter an integer: ";</a:t>
            </a:r>
          </a:p>
          <a:p>
            <a:pPr marL="857250" lvl="2" indent="0">
              <a:buNone/>
            </a:pPr>
            <a:r>
              <a:rPr lang="en-US" sz="1500" dirty="0" smtClean="0">
                <a:solidFill>
                  <a:prstClr val="black"/>
                </a:solidFill>
                <a:latin typeface="Consolas" panose="020B0609020204030204" pitchFamily="49" charset="0"/>
              </a:rPr>
              <a:t>    </a:t>
            </a:r>
            <a:r>
              <a:rPr lang="en-US" sz="1500" dirty="0" err="1" smtClean="0">
                <a:solidFill>
                  <a:prstClr val="black"/>
                </a:solidFill>
                <a:latin typeface="Consolas" panose="020B0609020204030204" pitchFamily="49" charset="0"/>
              </a:rPr>
              <a:t>std</a:t>
            </a:r>
            <a:r>
              <a:rPr lang="en-US" sz="1500" dirty="0" smtClean="0">
                <a:solidFill>
                  <a:prstClr val="black"/>
                </a:solidFill>
                <a:latin typeface="Consolas" panose="020B0609020204030204" pitchFamily="49" charset="0"/>
              </a:rPr>
              <a:t>::</a:t>
            </a:r>
            <a:r>
              <a:rPr lang="en-US" sz="1500" dirty="0" err="1" smtClean="0">
                <a:solidFill>
                  <a:prstClr val="black"/>
                </a:solidFill>
                <a:latin typeface="Consolas" panose="020B0609020204030204" pitchFamily="49" charset="0"/>
              </a:rPr>
              <a:t>cin</a:t>
            </a:r>
            <a:r>
              <a:rPr lang="en-US" sz="1500" dirty="0" smtClean="0">
                <a:solidFill>
                  <a:prstClr val="black"/>
                </a:solidFill>
                <a:latin typeface="Consolas" panose="020B0609020204030204" pitchFamily="49" charset="0"/>
              </a:rPr>
              <a:t> &gt;&gt; n;</a:t>
            </a:r>
          </a:p>
          <a:p>
            <a:pPr marL="857250" lvl="2" indent="0">
              <a:buNone/>
            </a:pPr>
            <a:endParaRPr lang="en-US" sz="1500" dirty="0" smtClean="0">
              <a:solidFill>
                <a:prstClr val="black"/>
              </a:solidFill>
              <a:latin typeface="Consolas" panose="020B0609020204030204" pitchFamily="49" charset="0"/>
            </a:endParaRPr>
          </a:p>
          <a:p>
            <a:pPr marL="857250" lvl="2" indent="0">
              <a:buNone/>
            </a:pPr>
            <a:r>
              <a:rPr lang="en-US" sz="1500" dirty="0" smtClean="0">
                <a:solidFill>
                  <a:prstClr val="black"/>
                </a:solidFill>
                <a:latin typeface="Consolas" panose="020B0609020204030204" pitchFamily="49" charset="0"/>
              </a:rPr>
              <a:t>    </a:t>
            </a:r>
            <a:r>
              <a:rPr lang="en-US" sz="1500" dirty="0" err="1" smtClean="0">
                <a:solidFill>
                  <a:prstClr val="black"/>
                </a:solidFill>
                <a:latin typeface="Consolas" panose="020B0609020204030204" pitchFamily="49" charset="0"/>
              </a:rPr>
              <a:t>int</a:t>
            </a:r>
            <a:r>
              <a:rPr lang="en-US" sz="1500" dirty="0" smtClean="0">
                <a:solidFill>
                  <a:prstClr val="black"/>
                </a:solidFill>
                <a:latin typeface="Consolas" panose="020B0609020204030204" pitchFamily="49" charset="0"/>
              </a:rPr>
              <a:t> </a:t>
            </a:r>
            <a:r>
              <a:rPr lang="en-US" sz="1500" dirty="0" err="1" smtClean="0">
                <a:solidFill>
                  <a:prstClr val="black"/>
                </a:solidFill>
                <a:latin typeface="Consolas" panose="020B0609020204030204" pitchFamily="49" charset="0"/>
              </a:rPr>
              <a:t>isqrt</a:t>
            </a:r>
            <a:r>
              <a:rPr lang="en-US" sz="1500" dirty="0" smtClean="0">
                <a:solidFill>
                  <a:prstClr val="black"/>
                </a:solidFill>
                <a:latin typeface="Consolas" panose="020B0609020204030204" pitchFamily="49" charset="0"/>
              </a:rPr>
              <a:t>{0};</a:t>
            </a:r>
          </a:p>
          <a:p>
            <a:pPr marL="857250" lvl="2" indent="0">
              <a:buNone/>
            </a:pPr>
            <a:endParaRPr lang="en-US" sz="1500" dirty="0" smtClean="0">
              <a:solidFill>
                <a:prstClr val="black"/>
              </a:solidFill>
              <a:latin typeface="Consolas" panose="020B0609020204030204" pitchFamily="49" charset="0"/>
            </a:endParaRPr>
          </a:p>
          <a:p>
            <a:pPr marL="857250" lvl="2" indent="0">
              <a:buNone/>
            </a:pPr>
            <a:r>
              <a:rPr lang="en-US" sz="1500" dirty="0" smtClean="0">
                <a:solidFill>
                  <a:prstClr val="black"/>
                </a:solidFill>
                <a:latin typeface="Consolas" panose="020B0609020204030204" pitchFamily="49" charset="0"/>
              </a:rPr>
              <a:t>    for ( </a:t>
            </a:r>
            <a:r>
              <a:rPr lang="en-US" sz="1500" dirty="0" err="1" smtClean="0">
                <a:solidFill>
                  <a:prstClr val="black"/>
                </a:solidFill>
                <a:latin typeface="Consolas" panose="020B0609020204030204" pitchFamily="49" charset="0"/>
              </a:rPr>
              <a:t>int</a:t>
            </a:r>
            <a:r>
              <a:rPr lang="en-US" sz="1500" dirty="0" smtClean="0">
                <a:solidFill>
                  <a:prstClr val="black"/>
                </a:solidFill>
                <a:latin typeface="Consolas" panose="020B0609020204030204" pitchFamily="49" charset="0"/>
              </a:rPr>
              <a:t> m{1}; m &lt; n; ++m ) {</a:t>
            </a: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if ( m*m &lt;= n ) {</a:t>
            </a: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a:t>
            </a:r>
            <a:r>
              <a:rPr lang="en-US" sz="1500" dirty="0" err="1" smtClean="0">
                <a:solidFill>
                  <a:prstClr val="black"/>
                </a:solidFill>
                <a:latin typeface="Consolas" panose="020B0609020204030204" pitchFamily="49" charset="0"/>
              </a:rPr>
              <a:t>isqrt</a:t>
            </a: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m;</a:t>
            </a: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a:t>
            </a: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a:t>
            </a:r>
          </a:p>
          <a:p>
            <a:pPr marL="857250" lvl="2" indent="0">
              <a:buNone/>
            </a:pPr>
            <a:endParaRPr lang="en-US" sz="1500" dirty="0">
              <a:solidFill>
                <a:prstClr val="black"/>
              </a:solidFill>
              <a:latin typeface="Consolas" panose="020B0609020204030204" pitchFamily="49" charset="0"/>
            </a:endParaRPr>
          </a:p>
          <a:p>
            <a:pPr marL="857250" lvl="2" indent="0">
              <a:buNone/>
            </a:pPr>
            <a:r>
              <a:rPr lang="en-US" sz="1500" dirty="0" smtClean="0">
                <a:solidFill>
                  <a:prstClr val="black"/>
                </a:solidFill>
                <a:latin typeface="Consolas" panose="020B0609020204030204" pitchFamily="49" charset="0"/>
              </a:rPr>
              <a:t>    </a:t>
            </a:r>
            <a:r>
              <a:rPr lang="en-US" sz="1500" dirty="0" err="1" smtClean="0">
                <a:solidFill>
                  <a:prstClr val="black"/>
                </a:solidFill>
                <a:latin typeface="Consolas" panose="020B0609020204030204" pitchFamily="49" charset="0"/>
              </a:rPr>
              <a:t>std</a:t>
            </a:r>
            <a:r>
              <a:rPr lang="en-US" sz="1500" dirty="0" smtClean="0">
                <a:solidFill>
                  <a:prstClr val="black"/>
                </a:solidFill>
                <a:latin typeface="Consolas" panose="020B0609020204030204" pitchFamily="49" charset="0"/>
              </a:rPr>
              <a:t>::</a:t>
            </a:r>
            <a:r>
              <a:rPr lang="en-US" sz="1500" dirty="0" err="1" smtClean="0">
                <a:solidFill>
                  <a:prstClr val="black"/>
                </a:solidFill>
                <a:latin typeface="Consolas" panose="020B0609020204030204" pitchFamily="49" charset="0"/>
              </a:rPr>
              <a:t>cout</a:t>
            </a:r>
            <a:r>
              <a:rPr lang="en-US" sz="1500" dirty="0" smtClean="0">
                <a:solidFill>
                  <a:prstClr val="black"/>
                </a:solidFill>
                <a:latin typeface="Consolas" panose="020B0609020204030204" pitchFamily="49" charset="0"/>
              </a:rPr>
              <a:t> &lt;&lt; "The integer square root of " &lt;&lt; n &lt;&lt; " is " </a:t>
            </a: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&lt;&lt; </a:t>
            </a:r>
            <a:r>
              <a:rPr lang="en-US" sz="1500" dirty="0" err="1" smtClean="0">
                <a:solidFill>
                  <a:prstClr val="black"/>
                </a:solidFill>
                <a:latin typeface="Consolas" panose="020B0609020204030204" pitchFamily="49" charset="0"/>
              </a:rPr>
              <a:t>isqrt</a:t>
            </a:r>
            <a:r>
              <a:rPr lang="en-US" sz="1500" dirty="0" smtClean="0">
                <a:solidFill>
                  <a:prstClr val="black"/>
                </a:solidFill>
                <a:latin typeface="Consolas" panose="020B0609020204030204" pitchFamily="49" charset="0"/>
              </a:rPr>
              <a:t> &lt;&lt; </a:t>
            </a:r>
            <a:r>
              <a:rPr lang="en-US" sz="1500" dirty="0" err="1" smtClean="0">
                <a:solidFill>
                  <a:prstClr val="black"/>
                </a:solidFill>
                <a:latin typeface="Consolas" panose="020B0609020204030204" pitchFamily="49" charset="0"/>
              </a:rPr>
              <a:t>std</a:t>
            </a:r>
            <a:r>
              <a:rPr lang="en-US" sz="1500" dirty="0" smtClean="0">
                <a:solidFill>
                  <a:prstClr val="black"/>
                </a:solidFill>
                <a:latin typeface="Consolas" panose="020B0609020204030204" pitchFamily="49" charset="0"/>
              </a:rPr>
              <a:t>::</a:t>
            </a:r>
            <a:r>
              <a:rPr lang="en-US" sz="1500" dirty="0" err="1" smtClean="0">
                <a:solidFill>
                  <a:prstClr val="black"/>
                </a:solidFill>
                <a:latin typeface="Consolas" panose="020B0609020204030204" pitchFamily="49" charset="0"/>
              </a:rPr>
              <a:t>endl</a:t>
            </a:r>
            <a:r>
              <a:rPr lang="en-US" sz="1500" dirty="0" smtClean="0">
                <a:solidFill>
                  <a:prstClr val="black"/>
                </a:solidFill>
                <a:latin typeface="Consolas" panose="020B0609020204030204" pitchFamily="49" charset="0"/>
              </a:rPr>
              <a:t>;</a:t>
            </a: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return 0;</a:t>
            </a:r>
          </a:p>
          <a:p>
            <a:pPr marL="857250" lvl="2" indent="0">
              <a:buNone/>
            </a:pPr>
            <a:r>
              <a:rPr lang="en-US" sz="1500" dirty="0" smtClean="0">
                <a:solidFill>
                  <a:prstClr val="black"/>
                </a:solidFill>
                <a:latin typeface="Consolas" panose="020B0609020204030204" pitchFamily="49" charset="0"/>
              </a:rPr>
              <a:t>}</a:t>
            </a:r>
            <a:endParaRPr lang="en-US" sz="1600" dirty="0" smtClean="0">
              <a:solidFill>
                <a:prstClr val="black"/>
              </a:solidFill>
              <a:latin typeface="Consolas" panose="020B0609020204030204" pitchFamily="49" charset="0"/>
            </a:endParaRPr>
          </a:p>
        </p:txBody>
      </p:sp>
      <p:sp>
        <p:nvSpPr>
          <p:cNvPr id="6" name="Rounded Rectangle 5"/>
          <p:cNvSpPr/>
          <p:nvPr/>
        </p:nvSpPr>
        <p:spPr>
          <a:xfrm>
            <a:off x="1763688" y="3335220"/>
            <a:ext cx="1512168" cy="33664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763688" y="3882820"/>
            <a:ext cx="302433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2195736" y="4166658"/>
            <a:ext cx="2232248" cy="92521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1683850"/>
      </p:ext>
    </p:extLst>
  </p:cSld>
  <p:clrMapOvr>
    <a:masterClrMapping/>
  </p:clrMapOvr>
  <mc:AlternateContent xmlns:mc="http://schemas.openxmlformats.org/markup-compatibility/2006">
    <mc:Choice xmlns:p14="http://schemas.microsoft.com/office/powerpoint/2010/main" Requires="p14">
      <p:transition spd="slow" p14:dur="2000" advTm="68289"/>
    </mc:Choice>
    <mc:Fallback>
      <p:transition spd="slow" advTm="68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2"/>
                </p:tgtEl>
              </p:cMediaNode>
            </p:audio>
          </p:childTnLst>
        </p:cTn>
      </p:par>
    </p:tnLst>
    <p:bldLst>
      <p:bldP spid="6" grpId="0" animBg="1"/>
      <p:bldP spid="6" grpId="1" animBg="1"/>
      <p:bldP spid="7" grpId="0" animBg="1"/>
      <p:bldP spid="7" grpId="1"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Integer square root</a:t>
            </a:r>
            <a:endParaRPr lang="en-CA" dirty="0"/>
          </a:p>
        </p:txBody>
      </p:sp>
      <p:sp>
        <p:nvSpPr>
          <p:cNvPr id="3" name="Content Placeholder 2"/>
          <p:cNvSpPr>
            <a:spLocks noGrp="1"/>
          </p:cNvSpPr>
          <p:nvPr>
            <p:ph idx="1"/>
          </p:nvPr>
        </p:nvSpPr>
        <p:spPr>
          <a:ln>
            <a:noFill/>
          </a:ln>
        </p:spPr>
        <p:txBody>
          <a:bodyPr/>
          <a:lstStyle/>
          <a:p>
            <a:pPr lvl="0"/>
            <a:r>
              <a:rPr lang="en-US" dirty="0" smtClean="0">
                <a:solidFill>
                  <a:prstClr val="black"/>
                </a:solidFill>
              </a:rPr>
              <a:t>One problem with this program is that we test all integers up to and including </a:t>
            </a:r>
            <a:r>
              <a:rPr lang="en-US" i="1" dirty="0" smtClean="0">
                <a:solidFill>
                  <a:prstClr val="black"/>
                </a:solidFill>
                <a:latin typeface="Times New Roman" panose="02020603050405020304" pitchFamily="18" charset="0"/>
                <a:cs typeface="Times New Roman" panose="02020603050405020304" pitchFamily="18" charset="0"/>
              </a:rPr>
              <a:t>n</a:t>
            </a:r>
            <a:r>
              <a:rPr lang="en-US" dirty="0" smtClean="0">
                <a:solidFill>
                  <a:prstClr val="black"/>
                </a:solidFill>
                <a:latin typeface="Times New Roman" panose="02020603050405020304" pitchFamily="18" charset="0"/>
                <a:cs typeface="Times New Roman" panose="02020603050405020304" pitchFamily="18" charset="0"/>
              </a:rPr>
              <a:t> – 1</a:t>
            </a:r>
            <a:r>
              <a:rPr lang="en-US" dirty="0" smtClean="0">
                <a:solidFill>
                  <a:prstClr val="black"/>
                </a:solidFill>
              </a:rPr>
              <a:t>, even if the integer square root is much smaller…</a:t>
            </a:r>
            <a:endParaRPr lang="en-US" dirty="0" smtClean="0">
              <a:solidFill>
                <a:prstClr val="black"/>
              </a:solidFill>
            </a:endParaRPr>
          </a:p>
          <a:p>
            <a:pPr marL="857250" lvl="2" indent="0">
              <a:buNone/>
            </a:pPr>
            <a:endParaRPr lang="en-US" sz="1500" dirty="0" smtClean="0">
              <a:solidFill>
                <a:prstClr val="black"/>
              </a:solidFill>
              <a:latin typeface="Consolas" panose="020B0609020204030204" pitchFamily="49" charset="0"/>
            </a:endParaRPr>
          </a:p>
          <a:p>
            <a:pPr marL="857250" lvl="2" indent="0">
              <a:buNone/>
            </a:pPr>
            <a:r>
              <a:rPr lang="en-US" sz="1500" dirty="0" smtClean="0">
                <a:solidFill>
                  <a:prstClr val="black"/>
                </a:solidFill>
                <a:latin typeface="Consolas" panose="020B0609020204030204" pitchFamily="49" charset="0"/>
              </a:rPr>
              <a:t>    for ( </a:t>
            </a:r>
            <a:r>
              <a:rPr lang="en-US" sz="1500" dirty="0" err="1" smtClean="0">
                <a:solidFill>
                  <a:prstClr val="black"/>
                </a:solidFill>
                <a:latin typeface="Consolas" panose="020B0609020204030204" pitchFamily="49" charset="0"/>
              </a:rPr>
              <a:t>int</a:t>
            </a:r>
            <a:r>
              <a:rPr lang="en-US" sz="1500" dirty="0" smtClean="0">
                <a:solidFill>
                  <a:prstClr val="black"/>
                </a:solidFill>
                <a:latin typeface="Consolas" panose="020B0609020204030204" pitchFamily="49" charset="0"/>
              </a:rPr>
              <a:t> m{1}; m &lt; n; ++m ) {</a:t>
            </a: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if ( m*m &lt;= n ) {</a:t>
            </a: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a:t>
            </a:r>
            <a:r>
              <a:rPr lang="en-US" sz="1500" dirty="0" err="1" smtClean="0">
                <a:solidFill>
                  <a:prstClr val="black"/>
                </a:solidFill>
                <a:latin typeface="Consolas" panose="020B0609020204030204" pitchFamily="49" charset="0"/>
              </a:rPr>
              <a:t>isqrt</a:t>
            </a: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m;</a:t>
            </a: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a:t>
            </a: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a:t>
            </a:r>
          </a:p>
          <a:p>
            <a:pPr lvl="0"/>
            <a:endParaRPr lang="en-US" dirty="0" smtClean="0">
              <a:solidFill>
                <a:prstClr val="black"/>
              </a:solidFill>
            </a:endParaRPr>
          </a:p>
          <a:p>
            <a:pPr lvl="0"/>
            <a:r>
              <a:rPr lang="en-US" dirty="0" smtClean="0">
                <a:solidFill>
                  <a:prstClr val="black"/>
                </a:solidFill>
              </a:rPr>
              <a:t>What happens if </a:t>
            </a:r>
            <a:r>
              <a:rPr lang="en-US" dirty="0" smtClean="0">
                <a:solidFill>
                  <a:prstClr val="black"/>
                </a:solidFill>
                <a:latin typeface="Consolas" panose="020B0609020204030204" pitchFamily="49" charset="0"/>
              </a:rPr>
              <a:t>m*m &lt;= n</a:t>
            </a:r>
            <a:r>
              <a:rPr lang="en-US" dirty="0" smtClean="0">
                <a:solidFill>
                  <a:prstClr val="black"/>
                </a:solidFill>
              </a:rPr>
              <a:t> is false?</a:t>
            </a:r>
          </a:p>
          <a:p>
            <a:pPr lvl="1"/>
            <a:r>
              <a:rPr lang="en-US" dirty="0" smtClean="0">
                <a:solidFill>
                  <a:prstClr val="black"/>
                </a:solidFill>
              </a:rPr>
              <a:t>This must mean that </a:t>
            </a:r>
            <a:r>
              <a:rPr lang="en-US" dirty="0" smtClean="0">
                <a:solidFill>
                  <a:prstClr val="black"/>
                </a:solidFill>
                <a:latin typeface="Consolas" panose="020B0609020204030204" pitchFamily="49" charset="0"/>
              </a:rPr>
              <a:t>m*m &gt; n</a:t>
            </a:r>
            <a:r>
              <a:rPr lang="en-US" dirty="0" smtClean="0">
                <a:solidFill>
                  <a:prstClr val="black"/>
                </a:solidFill>
              </a:rPr>
              <a:t>, in which case we are finished</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00357315"/>
      </p:ext>
    </p:extLst>
  </p:cSld>
  <p:clrMapOvr>
    <a:masterClrMapping/>
  </p:clrMapOvr>
  <mc:AlternateContent xmlns:mc="http://schemas.openxmlformats.org/markup-compatibility/2006">
    <mc:Choice xmlns:p14="http://schemas.microsoft.com/office/powerpoint/2010/main" Requires="p14">
      <p:transition spd="slow" p14:dur="2000" advTm="86397"/>
    </mc:Choice>
    <mc:Fallback>
      <p:transition spd="slow" advTm="86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Integer square root</a:t>
            </a:r>
            <a:endParaRPr lang="en-CA" dirty="0"/>
          </a:p>
        </p:txBody>
      </p:sp>
      <p:sp>
        <p:nvSpPr>
          <p:cNvPr id="3" name="Content Placeholder 2"/>
          <p:cNvSpPr>
            <a:spLocks noGrp="1"/>
          </p:cNvSpPr>
          <p:nvPr>
            <p:ph idx="1"/>
          </p:nvPr>
        </p:nvSpPr>
        <p:spPr>
          <a:ln>
            <a:noFill/>
          </a:ln>
        </p:spPr>
        <p:txBody>
          <a:bodyPr/>
          <a:lstStyle/>
          <a:p>
            <a:pPr lvl="0"/>
            <a:r>
              <a:rPr lang="en-US" dirty="0" smtClean="0">
                <a:solidFill>
                  <a:prstClr val="black"/>
                </a:solidFill>
              </a:rPr>
              <a:t>Thus, reducing our work significantly, our loop should loop like:</a:t>
            </a:r>
            <a:endParaRPr lang="en-US" dirty="0" smtClean="0">
              <a:solidFill>
                <a:prstClr val="black"/>
              </a:solidFill>
            </a:endParaRPr>
          </a:p>
          <a:p>
            <a:pPr marL="857250" lvl="2" indent="0">
              <a:buNone/>
            </a:pPr>
            <a:endParaRPr lang="en-US" sz="1500" dirty="0" smtClean="0">
              <a:solidFill>
                <a:prstClr val="black"/>
              </a:solidFill>
              <a:latin typeface="Consolas" panose="020B0609020204030204" pitchFamily="49" charset="0"/>
            </a:endParaRPr>
          </a:p>
          <a:p>
            <a:pPr marL="857250" lvl="2" indent="0">
              <a:buNone/>
            </a:pPr>
            <a:r>
              <a:rPr lang="en-US" sz="1500" dirty="0" smtClean="0">
                <a:solidFill>
                  <a:prstClr val="black"/>
                </a:solidFill>
                <a:latin typeface="Consolas" panose="020B0609020204030204" pitchFamily="49" charset="0"/>
              </a:rPr>
              <a:t>    for ( </a:t>
            </a:r>
            <a:r>
              <a:rPr lang="en-US" sz="1500" dirty="0" err="1" smtClean="0">
                <a:solidFill>
                  <a:prstClr val="black"/>
                </a:solidFill>
                <a:latin typeface="Consolas" panose="020B0609020204030204" pitchFamily="49" charset="0"/>
              </a:rPr>
              <a:t>int</a:t>
            </a:r>
            <a:r>
              <a:rPr lang="en-US" sz="1500" dirty="0" smtClean="0">
                <a:solidFill>
                  <a:prstClr val="black"/>
                </a:solidFill>
                <a:latin typeface="Consolas" panose="020B0609020204030204" pitchFamily="49" charset="0"/>
              </a:rPr>
              <a:t> m{1}; m &lt; n; ++m ) {</a:t>
            </a: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if ( m*m &lt;= n ) {</a:t>
            </a: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a:t>
            </a:r>
            <a:r>
              <a:rPr lang="en-US" sz="1500" dirty="0" err="1" smtClean="0">
                <a:solidFill>
                  <a:prstClr val="black"/>
                </a:solidFill>
                <a:latin typeface="Consolas" panose="020B0609020204030204" pitchFamily="49" charset="0"/>
              </a:rPr>
              <a:t>isqrt</a:t>
            </a: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m;</a:t>
            </a: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 else {</a:t>
            </a: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break;</a:t>
            </a: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a:t>
            </a: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78837030"/>
      </p:ext>
    </p:extLst>
  </p:cSld>
  <p:clrMapOvr>
    <a:masterClrMapping/>
  </p:clrMapOvr>
  <mc:AlternateContent xmlns:mc="http://schemas.openxmlformats.org/markup-compatibility/2006">
    <mc:Choice xmlns:p14="http://schemas.microsoft.com/office/powerpoint/2010/main" Requires="p14">
      <p:transition spd="slow" p14:dur="2000" advTm="82583"/>
    </mc:Choice>
    <mc:Fallback>
      <p:transition spd="slow" advTm="82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 sum of squares</a:t>
            </a:r>
            <a:endParaRPr lang="en-CA" dirty="0"/>
          </a:p>
        </p:txBody>
      </p:sp>
      <p:sp>
        <p:nvSpPr>
          <p:cNvPr id="3" name="Content Placeholder 2"/>
          <p:cNvSpPr>
            <a:spLocks noGrp="1"/>
          </p:cNvSpPr>
          <p:nvPr>
            <p:ph idx="1"/>
          </p:nvPr>
        </p:nvSpPr>
        <p:spPr>
          <a:ln>
            <a:noFill/>
          </a:ln>
        </p:spPr>
        <p:txBody>
          <a:bodyPr/>
          <a:lstStyle/>
          <a:p>
            <a:pPr lvl="0"/>
            <a:r>
              <a:rPr lang="en-US" dirty="0" smtClean="0">
                <a:solidFill>
                  <a:prstClr val="black"/>
                </a:solidFill>
              </a:rPr>
              <a:t>Suppose we want to find if </a:t>
            </a:r>
            <a:r>
              <a:rPr lang="en-US" i="1" dirty="0" smtClean="0">
                <a:solidFill>
                  <a:prstClr val="black"/>
                </a:solidFill>
                <a:latin typeface="Times New Roman" panose="02020603050405020304" pitchFamily="18" charset="0"/>
                <a:cs typeface="Times New Roman" panose="02020603050405020304" pitchFamily="18" charset="0"/>
              </a:rPr>
              <a:t>n</a:t>
            </a:r>
            <a:r>
              <a:rPr lang="en-US" dirty="0" smtClean="0">
                <a:solidFill>
                  <a:prstClr val="black"/>
                </a:solidFill>
              </a:rPr>
              <a:t> is the sum of </a:t>
            </a:r>
            <a:r>
              <a:rPr lang="en-US" dirty="0" smtClean="0">
                <a:solidFill>
                  <a:prstClr val="black"/>
                </a:solidFill>
              </a:rPr>
              <a:t>two non-zero squares</a:t>
            </a:r>
            <a:r>
              <a:rPr lang="en-US" dirty="0" smtClean="0">
                <a:solidFill>
                  <a:prstClr val="black"/>
                </a:solidFill>
              </a:rPr>
              <a:t>:</a:t>
            </a:r>
          </a:p>
          <a:p>
            <a:pPr lvl="1"/>
            <a:r>
              <a:rPr lang="en-US" dirty="0" smtClean="0">
                <a:solidFill>
                  <a:prstClr val="black"/>
                </a:solidFill>
              </a:rPr>
              <a:t>Is </a:t>
            </a:r>
            <a:r>
              <a:rPr lang="en-US" i="1" dirty="0" smtClean="0">
                <a:solidFill>
                  <a:prstClr val="black"/>
                </a:solidFill>
                <a:latin typeface="Times New Roman" panose="02020603050405020304" pitchFamily="18" charset="0"/>
                <a:cs typeface="Times New Roman" panose="02020603050405020304" pitchFamily="18" charset="0"/>
              </a:rPr>
              <a:t>n</a:t>
            </a:r>
            <a:r>
              <a:rPr lang="en-US" dirty="0" smtClean="0">
                <a:solidFill>
                  <a:prstClr val="black"/>
                </a:solidFill>
                <a:latin typeface="Times New Roman" panose="02020603050405020304" pitchFamily="18" charset="0"/>
                <a:cs typeface="Times New Roman" panose="02020603050405020304" pitchFamily="18" charset="0"/>
              </a:rPr>
              <a:t> = </a:t>
            </a:r>
            <a:r>
              <a:rPr lang="en-US" i="1" dirty="0" smtClean="0">
                <a:solidFill>
                  <a:prstClr val="black"/>
                </a:solidFill>
                <a:latin typeface="Times New Roman" panose="02020603050405020304" pitchFamily="18" charset="0"/>
                <a:cs typeface="Times New Roman" panose="02020603050405020304" pitchFamily="18" charset="0"/>
              </a:rPr>
              <a:t>m</a:t>
            </a:r>
            <a:r>
              <a:rPr lang="en-US" baseline="-25000" dirty="0" smtClean="0">
                <a:solidFill>
                  <a:prstClr val="black"/>
                </a:solidFill>
                <a:latin typeface="Times New Roman" panose="02020603050405020304" pitchFamily="18" charset="0"/>
                <a:cs typeface="Times New Roman" panose="02020603050405020304" pitchFamily="18" charset="0"/>
              </a:rPr>
              <a:t>1</a:t>
            </a:r>
            <a:r>
              <a:rPr lang="en-US" baseline="30000" dirty="0" smtClean="0">
                <a:solidFill>
                  <a:prstClr val="black"/>
                </a:solidFill>
                <a:latin typeface="Times New Roman" panose="02020603050405020304" pitchFamily="18" charset="0"/>
                <a:cs typeface="Times New Roman" panose="02020603050405020304" pitchFamily="18" charset="0"/>
              </a:rPr>
              <a:t>2</a:t>
            </a:r>
            <a:r>
              <a:rPr lang="en-US" dirty="0" smtClean="0">
                <a:solidFill>
                  <a:prstClr val="black"/>
                </a:solidFill>
                <a:latin typeface="Times New Roman" panose="02020603050405020304" pitchFamily="18" charset="0"/>
                <a:cs typeface="Times New Roman" panose="02020603050405020304" pitchFamily="18" charset="0"/>
              </a:rPr>
              <a:t> + </a:t>
            </a:r>
            <a:r>
              <a:rPr lang="en-US" i="1" dirty="0" smtClean="0">
                <a:solidFill>
                  <a:prstClr val="black"/>
                </a:solidFill>
                <a:latin typeface="Times New Roman" panose="02020603050405020304" pitchFamily="18" charset="0"/>
                <a:cs typeface="Times New Roman" panose="02020603050405020304" pitchFamily="18" charset="0"/>
              </a:rPr>
              <a:t>m</a:t>
            </a:r>
            <a:r>
              <a:rPr lang="en-US" baseline="-25000" dirty="0" smtClean="0">
                <a:solidFill>
                  <a:prstClr val="black"/>
                </a:solidFill>
                <a:latin typeface="Times New Roman" panose="02020603050405020304" pitchFamily="18" charset="0"/>
                <a:cs typeface="Times New Roman" panose="02020603050405020304" pitchFamily="18" charset="0"/>
              </a:rPr>
              <a:t>2</a:t>
            </a:r>
            <a:r>
              <a:rPr lang="en-US" baseline="30000" dirty="0" smtClean="0">
                <a:solidFill>
                  <a:prstClr val="black"/>
                </a:solidFill>
                <a:latin typeface="Times New Roman" panose="02020603050405020304" pitchFamily="18" charset="0"/>
                <a:cs typeface="Times New Roman" panose="02020603050405020304" pitchFamily="18" charset="0"/>
              </a:rPr>
              <a:t>2 </a:t>
            </a:r>
            <a:r>
              <a:rPr lang="en-US" dirty="0">
                <a:solidFill>
                  <a:prstClr val="black"/>
                </a:solidFill>
              </a:rPr>
              <a:t> </a:t>
            </a:r>
            <a:r>
              <a:rPr lang="en-US" dirty="0" smtClean="0">
                <a:solidFill>
                  <a:prstClr val="black"/>
                </a:solidFill>
              </a:rPr>
              <a:t>for two </a:t>
            </a:r>
            <a:r>
              <a:rPr lang="en-US" dirty="0" smtClean="0">
                <a:solidFill>
                  <a:prstClr val="black"/>
                </a:solidFill>
              </a:rPr>
              <a:t>non-zero integers </a:t>
            </a:r>
            <a:r>
              <a:rPr lang="en-US" i="1" dirty="0" smtClean="0">
                <a:solidFill>
                  <a:prstClr val="black"/>
                </a:solidFill>
                <a:latin typeface="Times New Roman" panose="02020603050405020304" pitchFamily="18" charset="0"/>
                <a:cs typeface="Times New Roman" panose="02020603050405020304" pitchFamily="18" charset="0"/>
              </a:rPr>
              <a:t>m</a:t>
            </a:r>
            <a:r>
              <a:rPr lang="en-US" baseline="-25000" dirty="0" smtClean="0">
                <a:solidFill>
                  <a:prstClr val="black"/>
                </a:solidFill>
                <a:latin typeface="Times New Roman" panose="02020603050405020304" pitchFamily="18" charset="0"/>
                <a:cs typeface="Times New Roman" panose="02020603050405020304" pitchFamily="18" charset="0"/>
              </a:rPr>
              <a:t>1</a:t>
            </a:r>
            <a:r>
              <a:rPr lang="en-US" dirty="0" smtClean="0">
                <a:solidFill>
                  <a:prstClr val="black"/>
                </a:solidFill>
              </a:rPr>
              <a:t> and </a:t>
            </a:r>
            <a:r>
              <a:rPr lang="en-US" i="1" dirty="0" smtClean="0">
                <a:solidFill>
                  <a:prstClr val="black"/>
                </a:solidFill>
                <a:latin typeface="Times New Roman" panose="02020603050405020304" pitchFamily="18" charset="0"/>
                <a:cs typeface="Times New Roman" panose="02020603050405020304" pitchFamily="18" charset="0"/>
              </a:rPr>
              <a:t>m</a:t>
            </a:r>
            <a:r>
              <a:rPr lang="en-US" baseline="-25000" dirty="0" smtClean="0">
                <a:solidFill>
                  <a:prstClr val="black"/>
                </a:solidFill>
                <a:latin typeface="Times New Roman" panose="02020603050405020304" pitchFamily="18" charset="0"/>
                <a:cs typeface="Times New Roman" panose="02020603050405020304" pitchFamily="18" charset="0"/>
              </a:rPr>
              <a:t>2</a:t>
            </a:r>
            <a:r>
              <a:rPr lang="en-US" dirty="0" smtClean="0">
                <a:solidFill>
                  <a:prstClr val="black"/>
                </a:solidFill>
              </a:rPr>
              <a:t>?</a:t>
            </a:r>
          </a:p>
          <a:p>
            <a:pPr lvl="1"/>
            <a:r>
              <a:rPr lang="en-US" dirty="0" smtClean="0">
                <a:solidFill>
                  <a:prstClr val="black"/>
                </a:solidFill>
              </a:rPr>
              <a:t>For many engineering problems, we only need to have one example</a:t>
            </a:r>
          </a:p>
          <a:p>
            <a:pPr lvl="2"/>
            <a:r>
              <a:rPr lang="en-US" dirty="0" smtClean="0">
                <a:solidFill>
                  <a:prstClr val="black"/>
                </a:solidFill>
              </a:rPr>
              <a:t>Thus, once we find one pair of integers, we’re finished…</a:t>
            </a:r>
          </a:p>
          <a:p>
            <a:pPr marL="457200" lvl="1" indent="0">
              <a:buNone/>
            </a:pPr>
            <a:endParaRPr lang="en-US" sz="1600" dirty="0" smtClean="0">
              <a:solidFill>
                <a:prstClr val="black"/>
              </a:solidFill>
              <a:latin typeface="Consolas" panose="020B0609020204030204" pitchFamily="49"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59332662"/>
      </p:ext>
    </p:extLst>
  </p:cSld>
  <p:clrMapOvr>
    <a:masterClrMapping/>
  </p:clrMapOvr>
  <mc:AlternateContent xmlns:mc="http://schemas.openxmlformats.org/markup-compatibility/2006">
    <mc:Choice xmlns:p14="http://schemas.microsoft.com/office/powerpoint/2010/main" Requires="p14">
      <p:transition spd="slow" p14:dur="2000" advTm="42957"/>
    </mc:Choice>
    <mc:Fallback>
      <p:transition spd="slow" advTm="42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 sum of squares</a:t>
            </a:r>
            <a:endParaRPr lang="en-CA" dirty="0"/>
          </a:p>
        </p:txBody>
      </p:sp>
      <p:sp>
        <p:nvSpPr>
          <p:cNvPr id="3" name="Content Placeholder 2"/>
          <p:cNvSpPr>
            <a:spLocks noGrp="1"/>
          </p:cNvSpPr>
          <p:nvPr>
            <p:ph idx="1"/>
          </p:nvPr>
        </p:nvSpPr>
        <p:spPr>
          <a:ln>
            <a:noFill/>
          </a:ln>
        </p:spPr>
        <p:txBody>
          <a:bodyPr/>
          <a:lstStyle/>
          <a:p>
            <a:pPr lvl="0"/>
            <a:r>
              <a:rPr lang="en-US" dirty="0" smtClean="0">
                <a:solidFill>
                  <a:prstClr val="black"/>
                </a:solidFill>
              </a:rPr>
              <a:t>Consider this program:</a:t>
            </a:r>
            <a:endParaRPr lang="en-US" dirty="0" smtClean="0">
              <a:solidFill>
                <a:prstClr val="black"/>
              </a:solidFill>
            </a:endParaRPr>
          </a:p>
          <a:p>
            <a:pPr marL="857250" lvl="2" indent="0">
              <a:buNone/>
            </a:pPr>
            <a:r>
              <a:rPr lang="en-US" sz="1400" dirty="0" err="1" smtClean="0">
                <a:solidFill>
                  <a:prstClr val="black"/>
                </a:solidFill>
                <a:latin typeface="Consolas" panose="020B0609020204030204" pitchFamily="49" charset="0"/>
              </a:rPr>
              <a:t>int</a:t>
            </a:r>
            <a:r>
              <a:rPr lang="en-US" sz="1400" dirty="0" smtClean="0">
                <a:solidFill>
                  <a:prstClr val="black"/>
                </a:solidFill>
                <a:latin typeface="Consolas" panose="020B0609020204030204" pitchFamily="49" charset="0"/>
              </a:rPr>
              <a:t> main() {</a:t>
            </a:r>
          </a:p>
          <a:p>
            <a:pPr marL="857250" lvl="2" indent="0">
              <a:buNone/>
            </a:pPr>
            <a:r>
              <a:rPr lang="en-US" sz="1400" dirty="0" smtClean="0">
                <a:solidFill>
                  <a:prstClr val="black"/>
                </a:solidFill>
                <a:latin typeface="Consolas" panose="020B0609020204030204" pitchFamily="49" charset="0"/>
              </a:rPr>
              <a:t>    </a:t>
            </a:r>
            <a:r>
              <a:rPr lang="en-US" sz="1400" dirty="0" err="1" smtClean="0">
                <a:solidFill>
                  <a:prstClr val="black"/>
                </a:solidFill>
                <a:latin typeface="Consolas" panose="020B0609020204030204" pitchFamily="49" charset="0"/>
              </a:rPr>
              <a:t>int</a:t>
            </a:r>
            <a:r>
              <a:rPr lang="en-US" sz="1400" dirty="0" smtClean="0">
                <a:solidFill>
                  <a:prstClr val="black"/>
                </a:solidFill>
                <a:latin typeface="Consolas" panose="020B0609020204030204" pitchFamily="49" charset="0"/>
              </a:rPr>
              <a:t> n{};</a:t>
            </a:r>
          </a:p>
          <a:p>
            <a:pPr marL="857250" lvl="2" indent="0">
              <a:buNone/>
            </a:pPr>
            <a:r>
              <a:rPr lang="en-US" sz="1400" dirty="0" smtClean="0">
                <a:solidFill>
                  <a:prstClr val="black"/>
                </a:solidFill>
                <a:latin typeface="Consolas" panose="020B0609020204030204" pitchFamily="49" charset="0"/>
              </a:rPr>
              <a:t>    </a:t>
            </a:r>
            <a:r>
              <a:rPr lang="en-US" sz="1400" dirty="0" err="1" smtClean="0">
                <a:solidFill>
                  <a:prstClr val="black"/>
                </a:solidFill>
                <a:latin typeface="Consolas" panose="020B0609020204030204" pitchFamily="49" charset="0"/>
              </a:rPr>
              <a:t>std</a:t>
            </a:r>
            <a:r>
              <a:rPr lang="en-US" sz="1400" dirty="0" smtClean="0">
                <a:solidFill>
                  <a:prstClr val="black"/>
                </a:solidFill>
                <a:latin typeface="Consolas" panose="020B0609020204030204" pitchFamily="49" charset="0"/>
              </a:rPr>
              <a:t>::</a:t>
            </a:r>
            <a:r>
              <a:rPr lang="en-US" sz="1400" dirty="0" err="1" smtClean="0">
                <a:solidFill>
                  <a:prstClr val="black"/>
                </a:solidFill>
                <a:latin typeface="Consolas" panose="020B0609020204030204" pitchFamily="49" charset="0"/>
              </a:rPr>
              <a:t>cout</a:t>
            </a:r>
            <a:r>
              <a:rPr lang="en-US" sz="1400" dirty="0" smtClean="0">
                <a:solidFill>
                  <a:prstClr val="black"/>
                </a:solidFill>
                <a:latin typeface="Consolas" panose="020B0609020204030204" pitchFamily="49" charset="0"/>
              </a:rPr>
              <a:t> &lt;&lt; "Enter an integer: ";</a:t>
            </a:r>
          </a:p>
          <a:p>
            <a:pPr marL="857250" lvl="2" indent="0">
              <a:buNone/>
            </a:pPr>
            <a:r>
              <a:rPr lang="en-US" sz="1400" dirty="0" smtClean="0">
                <a:solidFill>
                  <a:prstClr val="black"/>
                </a:solidFill>
                <a:latin typeface="Consolas" panose="020B0609020204030204" pitchFamily="49" charset="0"/>
              </a:rPr>
              <a:t>    </a:t>
            </a:r>
            <a:r>
              <a:rPr lang="en-US" sz="1400" dirty="0" err="1" smtClean="0">
                <a:solidFill>
                  <a:prstClr val="black"/>
                </a:solidFill>
                <a:latin typeface="Consolas" panose="020B0609020204030204" pitchFamily="49" charset="0"/>
              </a:rPr>
              <a:t>std</a:t>
            </a:r>
            <a:r>
              <a:rPr lang="en-US" sz="1400" dirty="0" smtClean="0">
                <a:solidFill>
                  <a:prstClr val="black"/>
                </a:solidFill>
                <a:latin typeface="Consolas" panose="020B0609020204030204" pitchFamily="49" charset="0"/>
              </a:rPr>
              <a:t>::</a:t>
            </a:r>
            <a:r>
              <a:rPr lang="en-US" sz="1400" dirty="0" err="1" smtClean="0">
                <a:solidFill>
                  <a:prstClr val="black"/>
                </a:solidFill>
                <a:latin typeface="Consolas" panose="020B0609020204030204" pitchFamily="49" charset="0"/>
              </a:rPr>
              <a:t>cin</a:t>
            </a:r>
            <a:r>
              <a:rPr lang="en-US" sz="1400" dirty="0" smtClean="0">
                <a:solidFill>
                  <a:prstClr val="black"/>
                </a:solidFill>
                <a:latin typeface="Consolas" panose="020B0609020204030204" pitchFamily="49" charset="0"/>
              </a:rPr>
              <a:t> &gt;&gt; n;</a:t>
            </a:r>
          </a:p>
          <a:p>
            <a:pPr marL="857250" lvl="2" indent="0">
              <a:buNone/>
            </a:pPr>
            <a:endParaRPr lang="en-US" sz="1400" dirty="0" smtClean="0">
              <a:solidFill>
                <a:prstClr val="black"/>
              </a:solidFill>
              <a:latin typeface="Consolas" panose="020B0609020204030204" pitchFamily="49" charset="0"/>
            </a:endParaRPr>
          </a:p>
          <a:p>
            <a:pPr marL="857250" lvl="2" indent="0">
              <a:buNone/>
            </a:pPr>
            <a:r>
              <a:rPr lang="en-US" sz="1400" dirty="0" smtClean="0">
                <a:solidFill>
                  <a:prstClr val="black"/>
                </a:solidFill>
                <a:latin typeface="Consolas" panose="020B0609020204030204" pitchFamily="49" charset="0"/>
              </a:rPr>
              <a:t>    bool </a:t>
            </a:r>
            <a:r>
              <a:rPr lang="en-US" sz="1400" dirty="0" err="1" smtClean="0">
                <a:solidFill>
                  <a:prstClr val="black"/>
                </a:solidFill>
                <a:latin typeface="Consolas" panose="020B0609020204030204" pitchFamily="49" charset="0"/>
              </a:rPr>
              <a:t>is_found</a:t>
            </a:r>
            <a:r>
              <a:rPr lang="en-US" sz="1400" dirty="0" smtClean="0">
                <a:solidFill>
                  <a:prstClr val="black"/>
                </a:solidFill>
                <a:latin typeface="Consolas" panose="020B0609020204030204" pitchFamily="49" charset="0"/>
              </a:rPr>
              <a:t>{false};</a:t>
            </a:r>
          </a:p>
          <a:p>
            <a:pPr marL="857250" lvl="2" indent="0">
              <a:buNone/>
            </a:pPr>
            <a:endParaRPr lang="en-US" sz="1400" dirty="0" smtClean="0">
              <a:solidFill>
                <a:prstClr val="black"/>
              </a:solidFill>
              <a:latin typeface="Consolas" panose="020B0609020204030204" pitchFamily="49" charset="0"/>
            </a:endParaRPr>
          </a:p>
          <a:p>
            <a:pPr marL="857250" lvl="2" indent="0">
              <a:buNone/>
            </a:pPr>
            <a:r>
              <a:rPr lang="en-US" sz="1400" dirty="0" smtClean="0">
                <a:solidFill>
                  <a:prstClr val="black"/>
                </a:solidFill>
                <a:latin typeface="Consolas" panose="020B0609020204030204" pitchFamily="49" charset="0"/>
              </a:rPr>
              <a:t>    for ( </a:t>
            </a:r>
            <a:r>
              <a:rPr lang="en-US" sz="1400" dirty="0" err="1" smtClean="0">
                <a:solidFill>
                  <a:prstClr val="black"/>
                </a:solidFill>
                <a:latin typeface="Consolas" panose="020B0609020204030204" pitchFamily="49" charset="0"/>
              </a:rPr>
              <a:t>int</a:t>
            </a:r>
            <a:r>
              <a:rPr lang="en-US" sz="1400" dirty="0" smtClean="0">
                <a:solidFill>
                  <a:prstClr val="black"/>
                </a:solidFill>
                <a:latin typeface="Consolas" panose="020B0609020204030204" pitchFamily="49" charset="0"/>
              </a:rPr>
              <a:t> m1{1}; m1 &lt; n; ++m1 ) {</a:t>
            </a:r>
          </a:p>
          <a:p>
            <a:pPr marL="857250" lvl="2" indent="0">
              <a:buNone/>
            </a:pPr>
            <a:r>
              <a:rPr lang="en-US" sz="1400" dirty="0" smtClean="0">
                <a:solidFill>
                  <a:prstClr val="black"/>
                </a:solidFill>
                <a:latin typeface="Consolas" panose="020B0609020204030204" pitchFamily="49" charset="0"/>
              </a:rPr>
              <a:t>        </a:t>
            </a:r>
            <a:r>
              <a:rPr lang="en-US" sz="1400" dirty="0">
                <a:solidFill>
                  <a:prstClr val="black"/>
                </a:solidFill>
                <a:latin typeface="Consolas" panose="020B0609020204030204" pitchFamily="49" charset="0"/>
              </a:rPr>
              <a:t>for </a:t>
            </a:r>
            <a:r>
              <a:rPr lang="en-US" sz="1400" dirty="0" smtClean="0">
                <a:solidFill>
                  <a:prstClr val="black"/>
                </a:solidFill>
                <a:latin typeface="Consolas" panose="020B0609020204030204" pitchFamily="49" charset="0"/>
              </a:rPr>
              <a:t>( </a:t>
            </a:r>
            <a:r>
              <a:rPr lang="en-US" sz="1400" dirty="0" err="1" smtClean="0">
                <a:solidFill>
                  <a:prstClr val="black"/>
                </a:solidFill>
                <a:latin typeface="Consolas" panose="020B0609020204030204" pitchFamily="49" charset="0"/>
              </a:rPr>
              <a:t>int</a:t>
            </a:r>
            <a:r>
              <a:rPr lang="en-US" sz="1400" dirty="0" smtClean="0">
                <a:solidFill>
                  <a:prstClr val="black"/>
                </a:solidFill>
                <a:latin typeface="Consolas" panose="020B0609020204030204" pitchFamily="49" charset="0"/>
              </a:rPr>
              <a:t> m2{1}; </a:t>
            </a:r>
            <a:r>
              <a:rPr lang="en-US" sz="1400" dirty="0" smtClean="0">
                <a:solidFill>
                  <a:prstClr val="black"/>
                </a:solidFill>
                <a:latin typeface="Consolas" panose="020B0609020204030204" pitchFamily="49" charset="0"/>
              </a:rPr>
              <a:t>m2 &lt; </a:t>
            </a:r>
            <a:r>
              <a:rPr lang="en-US" sz="1400" dirty="0">
                <a:solidFill>
                  <a:prstClr val="black"/>
                </a:solidFill>
                <a:latin typeface="Consolas" panose="020B0609020204030204" pitchFamily="49" charset="0"/>
              </a:rPr>
              <a:t>n; ++</a:t>
            </a:r>
            <a:r>
              <a:rPr lang="en-US" sz="1400" dirty="0" smtClean="0">
                <a:solidFill>
                  <a:prstClr val="black"/>
                </a:solidFill>
                <a:latin typeface="Consolas" panose="020B0609020204030204" pitchFamily="49" charset="0"/>
              </a:rPr>
              <a:t>m2 </a:t>
            </a:r>
            <a:r>
              <a:rPr lang="en-US" sz="1400" dirty="0">
                <a:solidFill>
                  <a:prstClr val="black"/>
                </a:solidFill>
                <a:latin typeface="Consolas" panose="020B0609020204030204" pitchFamily="49" charset="0"/>
              </a:rPr>
              <a:t>) </a:t>
            </a:r>
            <a:r>
              <a:rPr lang="en-US" sz="1400" dirty="0" smtClean="0">
                <a:solidFill>
                  <a:prstClr val="black"/>
                </a:solidFill>
                <a:latin typeface="Consolas" panose="020B0609020204030204" pitchFamily="49" charset="0"/>
              </a:rPr>
              <a:t>{</a:t>
            </a:r>
          </a:p>
          <a:p>
            <a:pPr marL="857250" lvl="2" indent="0">
              <a:buNone/>
            </a:pPr>
            <a:r>
              <a:rPr lang="en-US" sz="1400" dirty="0">
                <a:solidFill>
                  <a:prstClr val="black"/>
                </a:solidFill>
                <a:latin typeface="Consolas" panose="020B0609020204030204" pitchFamily="49" charset="0"/>
              </a:rPr>
              <a:t> </a:t>
            </a:r>
            <a:r>
              <a:rPr lang="en-US" sz="1400" dirty="0" smtClean="0">
                <a:solidFill>
                  <a:prstClr val="black"/>
                </a:solidFill>
                <a:latin typeface="Consolas" panose="020B0609020204030204" pitchFamily="49" charset="0"/>
              </a:rPr>
              <a:t>           if ( (m1*m1 + m2*m2) == n ) </a:t>
            </a:r>
            <a:r>
              <a:rPr lang="en-US" sz="1400" dirty="0" smtClean="0">
                <a:solidFill>
                  <a:prstClr val="black"/>
                </a:solidFill>
                <a:latin typeface="Consolas" panose="020B0609020204030204" pitchFamily="49" charset="0"/>
              </a:rPr>
              <a:t>{</a:t>
            </a:r>
          </a:p>
          <a:p>
            <a:pPr marL="857250" lvl="2" indent="0">
              <a:buNone/>
            </a:pPr>
            <a:r>
              <a:rPr lang="en-US" sz="1400" dirty="0">
                <a:solidFill>
                  <a:prstClr val="black"/>
                </a:solidFill>
                <a:latin typeface="Consolas" panose="020B0609020204030204" pitchFamily="49" charset="0"/>
              </a:rPr>
              <a:t> </a:t>
            </a:r>
            <a:r>
              <a:rPr lang="en-US" sz="1400" dirty="0" smtClean="0">
                <a:solidFill>
                  <a:prstClr val="black"/>
                </a:solidFill>
                <a:latin typeface="Consolas" panose="020B0609020204030204" pitchFamily="49" charset="0"/>
              </a:rPr>
              <a:t>               </a:t>
            </a:r>
            <a:r>
              <a:rPr lang="en-US" sz="1400" dirty="0" err="1" smtClean="0">
                <a:solidFill>
                  <a:prstClr val="black"/>
                </a:solidFill>
                <a:latin typeface="Consolas" panose="020B0609020204030204" pitchFamily="49" charset="0"/>
              </a:rPr>
              <a:t>is_found</a:t>
            </a:r>
            <a:r>
              <a:rPr lang="en-US" sz="1400" dirty="0" smtClean="0">
                <a:solidFill>
                  <a:prstClr val="black"/>
                </a:solidFill>
                <a:latin typeface="Consolas" panose="020B0609020204030204" pitchFamily="49" charset="0"/>
              </a:rPr>
              <a:t> = true;</a:t>
            </a:r>
            <a:endParaRPr lang="en-US" sz="1400" dirty="0" smtClean="0">
              <a:solidFill>
                <a:prstClr val="black"/>
              </a:solidFill>
              <a:latin typeface="Consolas" panose="020B0609020204030204" pitchFamily="49" charset="0"/>
            </a:endParaRPr>
          </a:p>
          <a:p>
            <a:pPr marL="857250" lvl="2" indent="0">
              <a:buNone/>
            </a:pPr>
            <a:r>
              <a:rPr lang="en-US" sz="1400" dirty="0" smtClean="0">
                <a:solidFill>
                  <a:prstClr val="black"/>
                </a:solidFill>
                <a:latin typeface="Consolas" panose="020B0609020204030204" pitchFamily="49" charset="0"/>
              </a:rPr>
              <a:t>                break</a:t>
            </a:r>
            <a:r>
              <a:rPr lang="en-US" sz="1400" dirty="0" smtClean="0">
                <a:solidFill>
                  <a:prstClr val="black"/>
                </a:solidFill>
                <a:latin typeface="Consolas" panose="020B0609020204030204" pitchFamily="49" charset="0"/>
              </a:rPr>
              <a:t>;</a:t>
            </a:r>
          </a:p>
          <a:p>
            <a:pPr marL="857250" lvl="2" indent="0">
              <a:buNone/>
            </a:pPr>
            <a:r>
              <a:rPr lang="en-US" sz="1400" dirty="0" smtClean="0">
                <a:solidFill>
                  <a:prstClr val="black"/>
                </a:solidFill>
                <a:latin typeface="Consolas" panose="020B0609020204030204" pitchFamily="49" charset="0"/>
              </a:rPr>
              <a:t>            }</a:t>
            </a:r>
          </a:p>
          <a:p>
            <a:pPr marL="857250" lvl="2" indent="0">
              <a:buNone/>
            </a:pPr>
            <a:r>
              <a:rPr lang="en-US" sz="1400" dirty="0" smtClean="0">
                <a:solidFill>
                  <a:prstClr val="black"/>
                </a:solidFill>
                <a:latin typeface="Consolas" panose="020B0609020204030204" pitchFamily="49" charset="0"/>
              </a:rPr>
              <a:t>        }</a:t>
            </a:r>
          </a:p>
          <a:p>
            <a:pPr marL="857250" lvl="2" indent="0">
              <a:buNone/>
            </a:pPr>
            <a:r>
              <a:rPr lang="en-US" sz="1400" dirty="0" smtClean="0">
                <a:solidFill>
                  <a:prstClr val="black"/>
                </a:solidFill>
                <a:latin typeface="Consolas" panose="020B0609020204030204" pitchFamily="49" charset="0"/>
              </a:rPr>
              <a:t>    </a:t>
            </a:r>
            <a:r>
              <a:rPr lang="en-US" sz="1400" dirty="0" smtClean="0">
                <a:solidFill>
                  <a:prstClr val="black"/>
                </a:solidFill>
                <a:latin typeface="Consolas" panose="020B0609020204030204" pitchFamily="49" charset="0"/>
              </a:rPr>
              <a:t>}</a:t>
            </a:r>
          </a:p>
          <a:p>
            <a:pPr marL="857250" lvl="2" indent="0">
              <a:buNone/>
            </a:pPr>
            <a:endParaRPr lang="en-US" sz="1400" dirty="0">
              <a:solidFill>
                <a:prstClr val="black"/>
              </a:solidFill>
              <a:latin typeface="Consolas" panose="020B0609020204030204" pitchFamily="49" charset="0"/>
            </a:endParaRPr>
          </a:p>
          <a:p>
            <a:pPr marL="857250" lvl="2" indent="0">
              <a:buNone/>
            </a:pPr>
            <a:r>
              <a:rPr lang="en-US" sz="1400" dirty="0" smtClean="0">
                <a:solidFill>
                  <a:prstClr val="black"/>
                </a:solidFill>
                <a:latin typeface="Consolas" panose="020B0609020204030204" pitchFamily="49" charset="0"/>
              </a:rPr>
              <a:t>    // What are m1 and m2?</a:t>
            </a:r>
          </a:p>
          <a:p>
            <a:pPr marL="857250" lvl="2" indent="0">
              <a:buNone/>
            </a:pPr>
            <a:r>
              <a:rPr lang="en-US" sz="1400" dirty="0">
                <a:solidFill>
                  <a:prstClr val="black"/>
                </a:solidFill>
                <a:latin typeface="Consolas" panose="020B0609020204030204" pitchFamily="49" charset="0"/>
              </a:rPr>
              <a:t> </a:t>
            </a:r>
            <a:r>
              <a:rPr lang="en-US" sz="1400" dirty="0" smtClean="0">
                <a:solidFill>
                  <a:prstClr val="black"/>
                </a:solidFill>
                <a:latin typeface="Consolas" panose="020B0609020204030204" pitchFamily="49" charset="0"/>
              </a:rPr>
              <a:t>   return 0;</a:t>
            </a:r>
          </a:p>
          <a:p>
            <a:pPr marL="857250" lvl="2" indent="0">
              <a:buNone/>
            </a:pPr>
            <a:r>
              <a:rPr lang="en-US" sz="1400" dirty="0">
                <a:solidFill>
                  <a:prstClr val="black"/>
                </a:solidFill>
                <a:latin typeface="Consolas" panose="020B0609020204030204" pitchFamily="49" charset="0"/>
              </a:rPr>
              <a:t>}</a:t>
            </a:r>
            <a:endParaRPr lang="en-US" sz="1400" dirty="0" smtClean="0">
              <a:solidFill>
                <a:prstClr val="black"/>
              </a:solidFill>
              <a:latin typeface="Consolas" panose="020B0609020204030204" pitchFamily="49" charset="0"/>
            </a:endParaRPr>
          </a:p>
          <a:p>
            <a:pPr marL="457200" lvl="1" indent="0">
              <a:buNone/>
            </a:pPr>
            <a:endParaRPr lang="en-US" sz="1600" dirty="0" smtClean="0">
              <a:solidFill>
                <a:prstClr val="black"/>
              </a:solidFill>
              <a:latin typeface="Consolas" panose="020B0609020204030204" pitchFamily="49" charset="0"/>
            </a:endParaRPr>
          </a:p>
        </p:txBody>
      </p:sp>
      <p:sp>
        <p:nvSpPr>
          <p:cNvPr id="7" name="Rounded Rectangle 6"/>
          <p:cNvSpPr/>
          <p:nvPr/>
        </p:nvSpPr>
        <p:spPr>
          <a:xfrm>
            <a:off x="1619672" y="3760576"/>
            <a:ext cx="3888432" cy="208823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ounded Rectangle 20"/>
          <p:cNvSpPr/>
          <p:nvPr/>
        </p:nvSpPr>
        <p:spPr>
          <a:xfrm>
            <a:off x="2051720" y="4024334"/>
            <a:ext cx="3456384" cy="156490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ounded Rectangle 21"/>
          <p:cNvSpPr/>
          <p:nvPr/>
        </p:nvSpPr>
        <p:spPr>
          <a:xfrm>
            <a:off x="2483768" y="4240358"/>
            <a:ext cx="3024336" cy="10608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ounded Rectangle 26"/>
          <p:cNvSpPr/>
          <p:nvPr/>
        </p:nvSpPr>
        <p:spPr>
          <a:xfrm>
            <a:off x="1763688" y="3256520"/>
            <a:ext cx="2160240" cy="33664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 name="Audio 2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77871450"/>
      </p:ext>
    </p:extLst>
  </p:cSld>
  <p:clrMapOvr>
    <a:masterClrMapping/>
  </p:clrMapOvr>
  <mc:AlternateContent xmlns:mc="http://schemas.openxmlformats.org/markup-compatibility/2006">
    <mc:Choice xmlns:p14="http://schemas.microsoft.com/office/powerpoint/2010/main" Requires="p14">
      <p:transition spd="slow" p14:dur="2000" advTm="101705"/>
    </mc:Choice>
    <mc:Fallback>
      <p:transition spd="slow" advTm="101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0"/>
                </p:tgtEl>
              </p:cMediaNode>
            </p:audio>
          </p:childTnLst>
        </p:cTn>
      </p:par>
    </p:tnLst>
    <p:bldLst>
      <p:bldP spid="7" grpId="0" animBg="1"/>
      <p:bldP spid="7" grpId="1" animBg="1"/>
      <p:bldP spid="21" grpId="0" animBg="1"/>
      <p:bldP spid="21" grpId="1" animBg="1"/>
      <p:bldP spid="22" grpId="0" animBg="1"/>
      <p:bldP spid="27" grpId="0" animBg="1"/>
      <p:bldP spid="2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 sum of squares</a:t>
            </a:r>
            <a:endParaRPr lang="en-CA" dirty="0"/>
          </a:p>
        </p:txBody>
      </p:sp>
      <p:sp>
        <p:nvSpPr>
          <p:cNvPr id="3" name="Content Placeholder 2"/>
          <p:cNvSpPr>
            <a:spLocks noGrp="1"/>
          </p:cNvSpPr>
          <p:nvPr>
            <p:ph idx="1"/>
          </p:nvPr>
        </p:nvSpPr>
        <p:spPr>
          <a:ln>
            <a:noFill/>
          </a:ln>
        </p:spPr>
        <p:txBody>
          <a:bodyPr/>
          <a:lstStyle/>
          <a:p>
            <a:pPr lvl="0"/>
            <a:r>
              <a:rPr lang="en-US" dirty="0" smtClean="0">
                <a:solidFill>
                  <a:prstClr val="black"/>
                </a:solidFill>
              </a:rPr>
              <a:t>Consider this program:</a:t>
            </a:r>
            <a:endParaRPr lang="en-US" dirty="0" smtClean="0">
              <a:solidFill>
                <a:prstClr val="black"/>
              </a:solidFill>
            </a:endParaRPr>
          </a:p>
          <a:p>
            <a:pPr marL="857250" lvl="2" indent="0">
              <a:buNone/>
            </a:pPr>
            <a:r>
              <a:rPr lang="en-US" sz="1400" dirty="0" err="1" smtClean="0">
                <a:solidFill>
                  <a:prstClr val="black"/>
                </a:solidFill>
                <a:latin typeface="Consolas" panose="020B0609020204030204" pitchFamily="49" charset="0"/>
              </a:rPr>
              <a:t>int</a:t>
            </a:r>
            <a:r>
              <a:rPr lang="en-US" sz="1400" dirty="0" smtClean="0">
                <a:solidFill>
                  <a:prstClr val="black"/>
                </a:solidFill>
                <a:latin typeface="Consolas" panose="020B0609020204030204" pitchFamily="49" charset="0"/>
              </a:rPr>
              <a:t> main() {</a:t>
            </a:r>
          </a:p>
          <a:p>
            <a:pPr marL="857250" lvl="2" indent="0">
              <a:buNone/>
            </a:pPr>
            <a:r>
              <a:rPr lang="en-US" sz="1400" dirty="0" smtClean="0">
                <a:solidFill>
                  <a:prstClr val="black"/>
                </a:solidFill>
                <a:latin typeface="Consolas" panose="020B0609020204030204" pitchFamily="49" charset="0"/>
              </a:rPr>
              <a:t>    </a:t>
            </a:r>
            <a:r>
              <a:rPr lang="en-US" sz="1400" dirty="0" err="1" smtClean="0">
                <a:solidFill>
                  <a:prstClr val="black"/>
                </a:solidFill>
                <a:latin typeface="Consolas" panose="020B0609020204030204" pitchFamily="49" charset="0"/>
              </a:rPr>
              <a:t>int</a:t>
            </a:r>
            <a:r>
              <a:rPr lang="en-US" sz="1400" dirty="0" smtClean="0">
                <a:solidFill>
                  <a:prstClr val="black"/>
                </a:solidFill>
                <a:latin typeface="Consolas" panose="020B0609020204030204" pitchFamily="49" charset="0"/>
              </a:rPr>
              <a:t> n{};</a:t>
            </a:r>
          </a:p>
          <a:p>
            <a:pPr marL="857250" lvl="2" indent="0">
              <a:buNone/>
            </a:pPr>
            <a:r>
              <a:rPr lang="en-US" sz="1400" dirty="0" smtClean="0">
                <a:solidFill>
                  <a:prstClr val="black"/>
                </a:solidFill>
                <a:latin typeface="Consolas" panose="020B0609020204030204" pitchFamily="49" charset="0"/>
              </a:rPr>
              <a:t>    </a:t>
            </a:r>
            <a:r>
              <a:rPr lang="en-US" sz="1400" dirty="0" err="1" smtClean="0">
                <a:solidFill>
                  <a:prstClr val="black"/>
                </a:solidFill>
                <a:latin typeface="Consolas" panose="020B0609020204030204" pitchFamily="49" charset="0"/>
              </a:rPr>
              <a:t>std</a:t>
            </a:r>
            <a:r>
              <a:rPr lang="en-US" sz="1400" dirty="0" smtClean="0">
                <a:solidFill>
                  <a:prstClr val="black"/>
                </a:solidFill>
                <a:latin typeface="Consolas" panose="020B0609020204030204" pitchFamily="49" charset="0"/>
              </a:rPr>
              <a:t>::</a:t>
            </a:r>
            <a:r>
              <a:rPr lang="en-US" sz="1400" dirty="0" err="1" smtClean="0">
                <a:solidFill>
                  <a:prstClr val="black"/>
                </a:solidFill>
                <a:latin typeface="Consolas" panose="020B0609020204030204" pitchFamily="49" charset="0"/>
              </a:rPr>
              <a:t>cout</a:t>
            </a:r>
            <a:r>
              <a:rPr lang="en-US" sz="1400" dirty="0" smtClean="0">
                <a:solidFill>
                  <a:prstClr val="black"/>
                </a:solidFill>
                <a:latin typeface="Consolas" panose="020B0609020204030204" pitchFamily="49" charset="0"/>
              </a:rPr>
              <a:t> &lt;&lt; "Enter an integer: ";</a:t>
            </a:r>
          </a:p>
          <a:p>
            <a:pPr marL="857250" lvl="2" indent="0">
              <a:buNone/>
            </a:pPr>
            <a:r>
              <a:rPr lang="en-US" sz="1400" dirty="0" smtClean="0">
                <a:solidFill>
                  <a:prstClr val="black"/>
                </a:solidFill>
                <a:latin typeface="Consolas" panose="020B0609020204030204" pitchFamily="49" charset="0"/>
              </a:rPr>
              <a:t>    </a:t>
            </a:r>
            <a:r>
              <a:rPr lang="en-US" sz="1400" dirty="0" err="1" smtClean="0">
                <a:solidFill>
                  <a:prstClr val="black"/>
                </a:solidFill>
                <a:latin typeface="Consolas" panose="020B0609020204030204" pitchFamily="49" charset="0"/>
              </a:rPr>
              <a:t>std</a:t>
            </a:r>
            <a:r>
              <a:rPr lang="en-US" sz="1400" dirty="0" smtClean="0">
                <a:solidFill>
                  <a:prstClr val="black"/>
                </a:solidFill>
                <a:latin typeface="Consolas" panose="020B0609020204030204" pitchFamily="49" charset="0"/>
              </a:rPr>
              <a:t>::</a:t>
            </a:r>
            <a:r>
              <a:rPr lang="en-US" sz="1400" dirty="0" err="1" smtClean="0">
                <a:solidFill>
                  <a:prstClr val="black"/>
                </a:solidFill>
                <a:latin typeface="Consolas" panose="020B0609020204030204" pitchFamily="49" charset="0"/>
              </a:rPr>
              <a:t>cin</a:t>
            </a:r>
            <a:r>
              <a:rPr lang="en-US" sz="1400" dirty="0" smtClean="0">
                <a:solidFill>
                  <a:prstClr val="black"/>
                </a:solidFill>
                <a:latin typeface="Consolas" panose="020B0609020204030204" pitchFamily="49" charset="0"/>
              </a:rPr>
              <a:t> &gt;&gt; n;</a:t>
            </a:r>
          </a:p>
          <a:p>
            <a:pPr marL="857250" lvl="2" indent="0">
              <a:buNone/>
            </a:pPr>
            <a:endParaRPr lang="en-US" sz="1400" dirty="0" smtClean="0">
              <a:solidFill>
                <a:prstClr val="black"/>
              </a:solidFill>
              <a:latin typeface="Consolas" panose="020B0609020204030204" pitchFamily="49" charset="0"/>
            </a:endParaRPr>
          </a:p>
          <a:p>
            <a:pPr marL="857250" lvl="2" indent="0">
              <a:buNone/>
            </a:pPr>
            <a:r>
              <a:rPr lang="en-US" sz="1400" dirty="0" smtClean="0">
                <a:solidFill>
                  <a:prstClr val="black"/>
                </a:solidFill>
                <a:latin typeface="Consolas" panose="020B0609020204030204" pitchFamily="49" charset="0"/>
              </a:rPr>
              <a:t>    bool </a:t>
            </a:r>
            <a:r>
              <a:rPr lang="en-US" sz="1400" dirty="0" err="1">
                <a:solidFill>
                  <a:prstClr val="black"/>
                </a:solidFill>
                <a:latin typeface="Consolas" panose="020B0609020204030204" pitchFamily="49" charset="0"/>
              </a:rPr>
              <a:t>is_found</a:t>
            </a:r>
            <a:r>
              <a:rPr lang="en-US" sz="1400" dirty="0">
                <a:solidFill>
                  <a:prstClr val="black"/>
                </a:solidFill>
                <a:latin typeface="Consolas" panose="020B0609020204030204" pitchFamily="49" charset="0"/>
              </a:rPr>
              <a:t>{false};</a:t>
            </a:r>
          </a:p>
          <a:p>
            <a:pPr marL="857250" lvl="2" indent="0">
              <a:buNone/>
            </a:pPr>
            <a:endParaRPr lang="en-US" sz="1400" dirty="0">
              <a:solidFill>
                <a:prstClr val="black"/>
              </a:solidFill>
              <a:latin typeface="Consolas" panose="020B0609020204030204" pitchFamily="49" charset="0"/>
            </a:endParaRPr>
          </a:p>
          <a:p>
            <a:pPr marL="857250" lvl="2" indent="0">
              <a:buNone/>
            </a:pPr>
            <a:r>
              <a:rPr lang="en-US" sz="1400" dirty="0" smtClean="0">
                <a:solidFill>
                  <a:prstClr val="black"/>
                </a:solidFill>
                <a:latin typeface="Consolas" panose="020B0609020204030204" pitchFamily="49" charset="0"/>
              </a:rPr>
              <a:t>    </a:t>
            </a:r>
            <a:r>
              <a:rPr lang="en-US" sz="1400" dirty="0" err="1" smtClean="0">
                <a:solidFill>
                  <a:prstClr val="black"/>
                </a:solidFill>
                <a:latin typeface="Consolas" panose="020B0609020204030204" pitchFamily="49" charset="0"/>
              </a:rPr>
              <a:t>int</a:t>
            </a:r>
            <a:r>
              <a:rPr lang="en-US" sz="1400" dirty="0" smtClean="0">
                <a:solidFill>
                  <a:prstClr val="black"/>
                </a:solidFill>
                <a:latin typeface="Consolas" panose="020B0609020204030204" pitchFamily="49" charset="0"/>
              </a:rPr>
              <a:t> m1{};</a:t>
            </a:r>
          </a:p>
          <a:p>
            <a:pPr marL="857250" lvl="2" indent="0">
              <a:buNone/>
            </a:pPr>
            <a:r>
              <a:rPr lang="en-US" sz="1400" dirty="0" smtClean="0">
                <a:solidFill>
                  <a:prstClr val="black"/>
                </a:solidFill>
                <a:latin typeface="Consolas" panose="020B0609020204030204" pitchFamily="49" charset="0"/>
              </a:rPr>
              <a:t>    </a:t>
            </a:r>
            <a:r>
              <a:rPr lang="en-US" sz="1400" dirty="0" err="1" smtClean="0">
                <a:solidFill>
                  <a:prstClr val="black"/>
                </a:solidFill>
                <a:latin typeface="Consolas" panose="020B0609020204030204" pitchFamily="49" charset="0"/>
              </a:rPr>
              <a:t>int</a:t>
            </a:r>
            <a:r>
              <a:rPr lang="en-US" sz="1400" dirty="0" smtClean="0">
                <a:solidFill>
                  <a:prstClr val="black"/>
                </a:solidFill>
                <a:latin typeface="Consolas" panose="020B0609020204030204" pitchFamily="49" charset="0"/>
              </a:rPr>
              <a:t> m2{};</a:t>
            </a:r>
          </a:p>
          <a:p>
            <a:pPr marL="857250" lvl="2" indent="0">
              <a:buNone/>
            </a:pPr>
            <a:endParaRPr lang="en-US" sz="1400" dirty="0" smtClean="0">
              <a:solidFill>
                <a:prstClr val="black"/>
              </a:solidFill>
              <a:latin typeface="Consolas" panose="020B0609020204030204" pitchFamily="49" charset="0"/>
            </a:endParaRPr>
          </a:p>
          <a:p>
            <a:pPr marL="857250" lvl="2" indent="0">
              <a:buNone/>
            </a:pPr>
            <a:r>
              <a:rPr lang="en-US" sz="1400" dirty="0" smtClean="0">
                <a:solidFill>
                  <a:prstClr val="black"/>
                </a:solidFill>
                <a:latin typeface="Consolas" panose="020B0609020204030204" pitchFamily="49" charset="0"/>
              </a:rPr>
              <a:t>    for ( m1 = 1; m1 &lt; n; ++m1 ) {</a:t>
            </a:r>
          </a:p>
          <a:p>
            <a:pPr marL="857250" lvl="2" indent="0">
              <a:buNone/>
            </a:pPr>
            <a:r>
              <a:rPr lang="en-US" sz="1400" dirty="0" smtClean="0">
                <a:solidFill>
                  <a:prstClr val="black"/>
                </a:solidFill>
                <a:latin typeface="Consolas" panose="020B0609020204030204" pitchFamily="49" charset="0"/>
              </a:rPr>
              <a:t>        </a:t>
            </a:r>
            <a:r>
              <a:rPr lang="en-US" sz="1400" dirty="0">
                <a:solidFill>
                  <a:prstClr val="black"/>
                </a:solidFill>
                <a:latin typeface="Consolas" panose="020B0609020204030204" pitchFamily="49" charset="0"/>
              </a:rPr>
              <a:t>for </a:t>
            </a:r>
            <a:r>
              <a:rPr lang="en-US" sz="1400" dirty="0" smtClean="0">
                <a:solidFill>
                  <a:prstClr val="black"/>
                </a:solidFill>
                <a:latin typeface="Consolas" panose="020B0609020204030204" pitchFamily="49" charset="0"/>
              </a:rPr>
              <a:t>( m2 = 1; </a:t>
            </a:r>
            <a:r>
              <a:rPr lang="en-US" sz="1400" dirty="0" smtClean="0">
                <a:solidFill>
                  <a:prstClr val="black"/>
                </a:solidFill>
                <a:latin typeface="Consolas" panose="020B0609020204030204" pitchFamily="49" charset="0"/>
              </a:rPr>
              <a:t>m2 &lt; </a:t>
            </a:r>
            <a:r>
              <a:rPr lang="en-US" sz="1400" dirty="0">
                <a:solidFill>
                  <a:prstClr val="black"/>
                </a:solidFill>
                <a:latin typeface="Consolas" panose="020B0609020204030204" pitchFamily="49" charset="0"/>
              </a:rPr>
              <a:t>n; ++</a:t>
            </a:r>
            <a:r>
              <a:rPr lang="en-US" sz="1400" dirty="0" smtClean="0">
                <a:solidFill>
                  <a:prstClr val="black"/>
                </a:solidFill>
                <a:latin typeface="Consolas" panose="020B0609020204030204" pitchFamily="49" charset="0"/>
              </a:rPr>
              <a:t>m2 </a:t>
            </a:r>
            <a:r>
              <a:rPr lang="en-US" sz="1400" dirty="0">
                <a:solidFill>
                  <a:prstClr val="black"/>
                </a:solidFill>
                <a:latin typeface="Consolas" panose="020B0609020204030204" pitchFamily="49" charset="0"/>
              </a:rPr>
              <a:t>) </a:t>
            </a:r>
            <a:r>
              <a:rPr lang="en-US" sz="1400" dirty="0" smtClean="0">
                <a:solidFill>
                  <a:prstClr val="black"/>
                </a:solidFill>
                <a:latin typeface="Consolas" panose="020B0609020204030204" pitchFamily="49" charset="0"/>
              </a:rPr>
              <a:t>{</a:t>
            </a:r>
          </a:p>
          <a:p>
            <a:pPr marL="857250" lvl="2" indent="0">
              <a:buNone/>
            </a:pPr>
            <a:r>
              <a:rPr lang="en-US" sz="1400" dirty="0">
                <a:solidFill>
                  <a:prstClr val="black"/>
                </a:solidFill>
                <a:latin typeface="Consolas" panose="020B0609020204030204" pitchFamily="49" charset="0"/>
              </a:rPr>
              <a:t> </a:t>
            </a:r>
            <a:r>
              <a:rPr lang="en-US" sz="1400" dirty="0" smtClean="0">
                <a:solidFill>
                  <a:prstClr val="black"/>
                </a:solidFill>
                <a:latin typeface="Consolas" panose="020B0609020204030204" pitchFamily="49" charset="0"/>
              </a:rPr>
              <a:t>           if ( (m1*m1 + m2*m2) == n ) </a:t>
            </a:r>
            <a:r>
              <a:rPr lang="en-US" sz="1400" dirty="0" smtClean="0">
                <a:solidFill>
                  <a:prstClr val="black"/>
                </a:solidFill>
                <a:latin typeface="Consolas" panose="020B0609020204030204" pitchFamily="49" charset="0"/>
              </a:rPr>
              <a:t>{</a:t>
            </a:r>
          </a:p>
          <a:p>
            <a:pPr marL="857250" lvl="2" indent="0">
              <a:buNone/>
            </a:pPr>
            <a:r>
              <a:rPr lang="en-US" sz="1400" dirty="0">
                <a:solidFill>
                  <a:prstClr val="black"/>
                </a:solidFill>
                <a:latin typeface="Consolas" panose="020B0609020204030204" pitchFamily="49" charset="0"/>
              </a:rPr>
              <a:t> </a:t>
            </a:r>
            <a:r>
              <a:rPr lang="en-US" sz="1400" dirty="0" smtClean="0">
                <a:solidFill>
                  <a:prstClr val="black"/>
                </a:solidFill>
                <a:latin typeface="Consolas" panose="020B0609020204030204" pitchFamily="49" charset="0"/>
              </a:rPr>
              <a:t>               </a:t>
            </a:r>
            <a:r>
              <a:rPr lang="en-US" sz="1400" dirty="0" err="1" smtClean="0">
                <a:solidFill>
                  <a:prstClr val="black"/>
                </a:solidFill>
                <a:latin typeface="Consolas" panose="020B0609020204030204" pitchFamily="49" charset="0"/>
              </a:rPr>
              <a:t>is_found</a:t>
            </a:r>
            <a:r>
              <a:rPr lang="en-US" sz="1400" dirty="0" smtClean="0">
                <a:solidFill>
                  <a:prstClr val="black"/>
                </a:solidFill>
                <a:latin typeface="Consolas" panose="020B0609020204030204" pitchFamily="49" charset="0"/>
              </a:rPr>
              <a:t> = true;</a:t>
            </a:r>
            <a:endParaRPr lang="en-US" sz="1400" dirty="0" smtClean="0">
              <a:solidFill>
                <a:prstClr val="black"/>
              </a:solidFill>
              <a:latin typeface="Consolas" panose="020B0609020204030204" pitchFamily="49" charset="0"/>
            </a:endParaRPr>
          </a:p>
          <a:p>
            <a:pPr marL="857250" lvl="2" indent="0">
              <a:buNone/>
            </a:pPr>
            <a:r>
              <a:rPr lang="en-US" sz="1400" dirty="0" smtClean="0">
                <a:solidFill>
                  <a:prstClr val="black"/>
                </a:solidFill>
                <a:latin typeface="Consolas" panose="020B0609020204030204" pitchFamily="49" charset="0"/>
              </a:rPr>
              <a:t>                break</a:t>
            </a:r>
            <a:r>
              <a:rPr lang="en-US" sz="1400" dirty="0" smtClean="0">
                <a:solidFill>
                  <a:prstClr val="black"/>
                </a:solidFill>
                <a:latin typeface="Consolas" panose="020B0609020204030204" pitchFamily="49" charset="0"/>
              </a:rPr>
              <a:t>;</a:t>
            </a:r>
          </a:p>
          <a:p>
            <a:pPr marL="857250" lvl="2" indent="0">
              <a:buNone/>
            </a:pPr>
            <a:r>
              <a:rPr lang="en-US" sz="1400" dirty="0" smtClean="0">
                <a:solidFill>
                  <a:prstClr val="black"/>
                </a:solidFill>
                <a:latin typeface="Consolas" panose="020B0609020204030204" pitchFamily="49" charset="0"/>
              </a:rPr>
              <a:t>            }</a:t>
            </a:r>
          </a:p>
          <a:p>
            <a:pPr marL="857250" lvl="2" indent="0">
              <a:buNone/>
            </a:pPr>
            <a:r>
              <a:rPr lang="en-US" sz="1400" dirty="0" smtClean="0">
                <a:solidFill>
                  <a:prstClr val="black"/>
                </a:solidFill>
                <a:latin typeface="Consolas" panose="020B0609020204030204" pitchFamily="49" charset="0"/>
              </a:rPr>
              <a:t>        }</a:t>
            </a:r>
          </a:p>
          <a:p>
            <a:pPr marL="857250" lvl="2" indent="0">
              <a:buNone/>
            </a:pPr>
            <a:r>
              <a:rPr lang="en-US" sz="1400" dirty="0" smtClean="0">
                <a:solidFill>
                  <a:prstClr val="black"/>
                </a:solidFill>
                <a:latin typeface="Consolas" panose="020B0609020204030204" pitchFamily="49" charset="0"/>
              </a:rPr>
              <a:t>    }</a:t>
            </a:r>
          </a:p>
          <a:p>
            <a:pPr marL="457200" lvl="1" indent="0">
              <a:buNone/>
            </a:pPr>
            <a:endParaRPr lang="en-US" sz="1400" dirty="0" smtClean="0">
              <a:solidFill>
                <a:prstClr val="black"/>
              </a:solidFill>
              <a:latin typeface="Consolas" panose="020B0609020204030204" pitchFamily="49" charset="0"/>
            </a:endParaRPr>
          </a:p>
        </p:txBody>
      </p:sp>
      <p:sp>
        <p:nvSpPr>
          <p:cNvPr id="6" name="Rounded Rectangle 5"/>
          <p:cNvSpPr/>
          <p:nvPr/>
        </p:nvSpPr>
        <p:spPr>
          <a:xfrm>
            <a:off x="1763688" y="3776531"/>
            <a:ext cx="1008112" cy="55266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1619672" y="4509120"/>
            <a:ext cx="4032448" cy="21602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91274190"/>
      </p:ext>
    </p:extLst>
  </p:cSld>
  <p:clrMapOvr>
    <a:masterClrMapping/>
  </p:clrMapOvr>
  <mc:AlternateContent xmlns:mc="http://schemas.openxmlformats.org/markup-compatibility/2006">
    <mc:Choice xmlns:p14="http://schemas.microsoft.com/office/powerpoint/2010/main" Requires="p14">
      <p:transition spd="slow" p14:dur="2000" advTm="43879"/>
    </mc:Choice>
    <mc:Fallback>
      <p:transition spd="slow" advTm="43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2"/>
                </p:tgtEl>
              </p:cMediaNode>
            </p:audio>
          </p:childTnLst>
        </p:cTn>
      </p:par>
    </p:tnLst>
    <p:bldLst>
      <p:bldP spid="6" grpId="0" animBg="1"/>
      <p:bldP spid="6" grpId="1" animBg="1"/>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 sum of squares</a:t>
            </a:r>
            <a:endParaRPr lang="en-CA" dirty="0"/>
          </a:p>
        </p:txBody>
      </p:sp>
      <p:sp>
        <p:nvSpPr>
          <p:cNvPr id="3" name="Content Placeholder 2"/>
          <p:cNvSpPr>
            <a:spLocks noGrp="1"/>
          </p:cNvSpPr>
          <p:nvPr>
            <p:ph idx="1"/>
          </p:nvPr>
        </p:nvSpPr>
        <p:spPr>
          <a:ln>
            <a:noFill/>
          </a:ln>
        </p:spPr>
        <p:txBody>
          <a:bodyPr>
            <a:normAutofit/>
          </a:bodyPr>
          <a:lstStyle/>
          <a:p>
            <a:pPr marL="0" lvl="0" indent="0">
              <a:buNone/>
            </a:pPr>
            <a:endParaRPr lang="en-US" sz="1450" dirty="0" smtClean="0">
              <a:solidFill>
                <a:prstClr val="black"/>
              </a:solidFill>
            </a:endParaRPr>
          </a:p>
          <a:p>
            <a:pPr marL="857250" lvl="2" indent="0">
              <a:buNone/>
            </a:pPr>
            <a:r>
              <a:rPr lang="en-US" sz="1450" dirty="0" smtClean="0">
                <a:solidFill>
                  <a:prstClr val="black"/>
                </a:solidFill>
                <a:latin typeface="Consolas" panose="020B0609020204030204" pitchFamily="49" charset="0"/>
              </a:rPr>
              <a:t>    </a:t>
            </a:r>
            <a:r>
              <a:rPr lang="en-US" sz="1400" dirty="0" smtClean="0">
                <a:solidFill>
                  <a:prstClr val="black"/>
                </a:solidFill>
                <a:latin typeface="Consolas" panose="020B0609020204030204" pitchFamily="49" charset="0"/>
              </a:rPr>
              <a:t>if ( </a:t>
            </a:r>
            <a:r>
              <a:rPr lang="en-US" sz="1400" dirty="0" err="1" smtClean="0">
                <a:solidFill>
                  <a:prstClr val="black"/>
                </a:solidFill>
                <a:latin typeface="Consolas" panose="020B0609020204030204" pitchFamily="49" charset="0"/>
              </a:rPr>
              <a:t>is_found</a:t>
            </a:r>
            <a:r>
              <a:rPr lang="en-US" sz="1400" dirty="0" smtClean="0">
                <a:solidFill>
                  <a:prstClr val="black"/>
                </a:solidFill>
                <a:latin typeface="Consolas" panose="020B0609020204030204" pitchFamily="49" charset="0"/>
              </a:rPr>
              <a:t> ) {</a:t>
            </a:r>
          </a:p>
          <a:p>
            <a:pPr marL="857250" lvl="2" indent="0">
              <a:buNone/>
            </a:pPr>
            <a:r>
              <a:rPr lang="en-US" sz="1400" dirty="0">
                <a:solidFill>
                  <a:prstClr val="black"/>
                </a:solidFill>
                <a:latin typeface="Consolas" panose="020B0609020204030204" pitchFamily="49" charset="0"/>
              </a:rPr>
              <a:t> </a:t>
            </a:r>
            <a:r>
              <a:rPr lang="en-US" sz="1400" dirty="0" smtClean="0">
                <a:solidFill>
                  <a:prstClr val="black"/>
                </a:solidFill>
                <a:latin typeface="Consolas" panose="020B0609020204030204" pitchFamily="49" charset="0"/>
              </a:rPr>
              <a:t>       </a:t>
            </a:r>
            <a:r>
              <a:rPr lang="en-US" sz="1400" dirty="0" err="1" smtClean="0">
                <a:solidFill>
                  <a:prstClr val="black"/>
                </a:solidFill>
                <a:latin typeface="Consolas" panose="020B0609020204030204" pitchFamily="49" charset="0"/>
              </a:rPr>
              <a:t>std</a:t>
            </a:r>
            <a:r>
              <a:rPr lang="en-US" sz="1400" dirty="0" smtClean="0">
                <a:solidFill>
                  <a:prstClr val="black"/>
                </a:solidFill>
                <a:latin typeface="Consolas" panose="020B0609020204030204" pitchFamily="49" charset="0"/>
              </a:rPr>
              <a:t>::</a:t>
            </a:r>
            <a:r>
              <a:rPr lang="en-US" sz="1400" dirty="0" err="1" smtClean="0">
                <a:solidFill>
                  <a:prstClr val="black"/>
                </a:solidFill>
                <a:latin typeface="Consolas" panose="020B0609020204030204" pitchFamily="49" charset="0"/>
              </a:rPr>
              <a:t>cout</a:t>
            </a:r>
            <a:r>
              <a:rPr lang="en-US" sz="1400" dirty="0" smtClean="0">
                <a:solidFill>
                  <a:prstClr val="black"/>
                </a:solidFill>
                <a:latin typeface="Consolas" panose="020B0609020204030204" pitchFamily="49" charset="0"/>
              </a:rPr>
              <a:t> &lt;&lt; n &lt;&lt; " = " &lt;&lt; m1 &lt;&lt; "^2 + " </a:t>
            </a:r>
          </a:p>
          <a:p>
            <a:pPr marL="857250" lvl="2" indent="0">
              <a:buNone/>
            </a:pPr>
            <a:r>
              <a:rPr lang="en-US" sz="1400" dirty="0">
                <a:solidFill>
                  <a:prstClr val="black"/>
                </a:solidFill>
                <a:latin typeface="Consolas" panose="020B0609020204030204" pitchFamily="49" charset="0"/>
              </a:rPr>
              <a:t> </a:t>
            </a:r>
            <a:r>
              <a:rPr lang="en-US" sz="1400" dirty="0" smtClean="0">
                <a:solidFill>
                  <a:prstClr val="black"/>
                </a:solidFill>
                <a:latin typeface="Consolas" panose="020B0609020204030204" pitchFamily="49" charset="0"/>
              </a:rPr>
              <a:t>                               &lt;&lt; m2 &lt;&lt; "^2" &lt;&lt; </a:t>
            </a:r>
            <a:r>
              <a:rPr lang="en-US" sz="1400" dirty="0" err="1" smtClean="0">
                <a:solidFill>
                  <a:prstClr val="black"/>
                </a:solidFill>
                <a:latin typeface="Consolas" panose="020B0609020204030204" pitchFamily="49" charset="0"/>
              </a:rPr>
              <a:t>std</a:t>
            </a:r>
            <a:r>
              <a:rPr lang="en-US" sz="1400" dirty="0" smtClean="0">
                <a:solidFill>
                  <a:prstClr val="black"/>
                </a:solidFill>
                <a:latin typeface="Consolas" panose="020B0609020204030204" pitchFamily="49" charset="0"/>
              </a:rPr>
              <a:t>::</a:t>
            </a:r>
            <a:r>
              <a:rPr lang="en-US" sz="1400" dirty="0" err="1" smtClean="0">
                <a:solidFill>
                  <a:prstClr val="black"/>
                </a:solidFill>
                <a:latin typeface="Consolas" panose="020B0609020204030204" pitchFamily="49" charset="0"/>
              </a:rPr>
              <a:t>endl</a:t>
            </a:r>
            <a:r>
              <a:rPr lang="en-US" sz="1400" dirty="0" smtClean="0">
                <a:solidFill>
                  <a:prstClr val="black"/>
                </a:solidFill>
                <a:latin typeface="Consolas" panose="020B0609020204030204" pitchFamily="49" charset="0"/>
              </a:rPr>
              <a:t>;</a:t>
            </a:r>
          </a:p>
          <a:p>
            <a:pPr marL="857250" lvl="2" indent="0">
              <a:buNone/>
            </a:pPr>
            <a:r>
              <a:rPr lang="en-US" sz="1400" dirty="0">
                <a:solidFill>
                  <a:prstClr val="black"/>
                </a:solidFill>
                <a:latin typeface="Consolas" panose="020B0609020204030204" pitchFamily="49" charset="0"/>
              </a:rPr>
              <a:t> </a:t>
            </a:r>
            <a:r>
              <a:rPr lang="en-US" sz="1400" dirty="0" smtClean="0">
                <a:solidFill>
                  <a:prstClr val="black"/>
                </a:solidFill>
                <a:latin typeface="Consolas" panose="020B0609020204030204" pitchFamily="49" charset="0"/>
              </a:rPr>
              <a:t>   } else {</a:t>
            </a:r>
          </a:p>
          <a:p>
            <a:pPr marL="857250" lvl="2" indent="0">
              <a:buNone/>
            </a:pPr>
            <a:r>
              <a:rPr lang="en-US" sz="1400" dirty="0">
                <a:solidFill>
                  <a:prstClr val="black"/>
                </a:solidFill>
                <a:latin typeface="Consolas" panose="020B0609020204030204" pitchFamily="49" charset="0"/>
              </a:rPr>
              <a:t> </a:t>
            </a:r>
            <a:r>
              <a:rPr lang="en-US" sz="1400" dirty="0" smtClean="0">
                <a:solidFill>
                  <a:prstClr val="black"/>
                </a:solidFill>
                <a:latin typeface="Consolas" panose="020B0609020204030204" pitchFamily="49" charset="0"/>
              </a:rPr>
              <a:t>       </a:t>
            </a:r>
            <a:r>
              <a:rPr lang="en-US" sz="1400" dirty="0" err="1" smtClean="0">
                <a:solidFill>
                  <a:prstClr val="black"/>
                </a:solidFill>
                <a:latin typeface="Consolas" panose="020B0609020204030204" pitchFamily="49" charset="0"/>
              </a:rPr>
              <a:t>std</a:t>
            </a:r>
            <a:r>
              <a:rPr lang="en-US" sz="1400" dirty="0" smtClean="0">
                <a:solidFill>
                  <a:prstClr val="black"/>
                </a:solidFill>
                <a:latin typeface="Consolas" panose="020B0609020204030204" pitchFamily="49" charset="0"/>
              </a:rPr>
              <a:t>::</a:t>
            </a:r>
            <a:r>
              <a:rPr lang="en-US" sz="1400" dirty="0" err="1" smtClean="0">
                <a:solidFill>
                  <a:prstClr val="black"/>
                </a:solidFill>
                <a:latin typeface="Consolas" panose="020B0609020204030204" pitchFamily="49" charset="0"/>
              </a:rPr>
              <a:t>cout</a:t>
            </a:r>
            <a:r>
              <a:rPr lang="en-US" sz="1400" dirty="0" smtClean="0">
                <a:solidFill>
                  <a:prstClr val="black"/>
                </a:solidFill>
                <a:latin typeface="Consolas" panose="020B0609020204030204" pitchFamily="49" charset="0"/>
              </a:rPr>
              <a:t> &lt;&lt; n &lt;&lt; " is not the sum of two non-zero squares" </a:t>
            </a:r>
          </a:p>
          <a:p>
            <a:pPr marL="857250" lvl="2" indent="0">
              <a:buNone/>
            </a:pPr>
            <a:r>
              <a:rPr lang="en-US" sz="1400" dirty="0">
                <a:solidFill>
                  <a:prstClr val="black"/>
                </a:solidFill>
                <a:latin typeface="Consolas" panose="020B0609020204030204" pitchFamily="49" charset="0"/>
              </a:rPr>
              <a:t> </a:t>
            </a:r>
            <a:r>
              <a:rPr lang="en-US" sz="1400" dirty="0" smtClean="0">
                <a:solidFill>
                  <a:prstClr val="black"/>
                </a:solidFill>
                <a:latin typeface="Consolas" panose="020B0609020204030204" pitchFamily="49" charset="0"/>
              </a:rPr>
              <a:t>                 &lt;&lt; </a:t>
            </a:r>
            <a:r>
              <a:rPr lang="en-US" sz="1400" dirty="0" err="1" smtClean="0">
                <a:solidFill>
                  <a:prstClr val="black"/>
                </a:solidFill>
                <a:latin typeface="Consolas" panose="020B0609020204030204" pitchFamily="49" charset="0"/>
              </a:rPr>
              <a:t>std</a:t>
            </a:r>
            <a:r>
              <a:rPr lang="en-US" sz="1400" dirty="0" smtClean="0">
                <a:solidFill>
                  <a:prstClr val="black"/>
                </a:solidFill>
                <a:latin typeface="Consolas" panose="020B0609020204030204" pitchFamily="49" charset="0"/>
              </a:rPr>
              <a:t>::</a:t>
            </a:r>
            <a:r>
              <a:rPr lang="en-US" sz="1400" dirty="0" err="1" smtClean="0">
                <a:solidFill>
                  <a:prstClr val="black"/>
                </a:solidFill>
                <a:latin typeface="Consolas" panose="020B0609020204030204" pitchFamily="49" charset="0"/>
              </a:rPr>
              <a:t>endl</a:t>
            </a:r>
            <a:r>
              <a:rPr lang="en-US" sz="1400" dirty="0" smtClean="0">
                <a:solidFill>
                  <a:prstClr val="black"/>
                </a:solidFill>
                <a:latin typeface="Consolas" panose="020B0609020204030204" pitchFamily="49" charset="0"/>
              </a:rPr>
              <a:t>; </a:t>
            </a:r>
          </a:p>
          <a:p>
            <a:pPr marL="857250" lvl="2" indent="0">
              <a:buNone/>
            </a:pPr>
            <a:r>
              <a:rPr lang="en-US" sz="1400" dirty="0">
                <a:solidFill>
                  <a:prstClr val="black"/>
                </a:solidFill>
                <a:latin typeface="Consolas" panose="020B0609020204030204" pitchFamily="49" charset="0"/>
              </a:rPr>
              <a:t> </a:t>
            </a:r>
            <a:r>
              <a:rPr lang="en-US" sz="1400" dirty="0" smtClean="0">
                <a:solidFill>
                  <a:prstClr val="black"/>
                </a:solidFill>
                <a:latin typeface="Consolas" panose="020B0609020204030204" pitchFamily="49" charset="0"/>
              </a:rPr>
              <a:t>   }</a:t>
            </a:r>
          </a:p>
          <a:p>
            <a:pPr marL="857250" lvl="2" indent="0">
              <a:buNone/>
            </a:pPr>
            <a:endParaRPr lang="en-US" sz="1400" dirty="0">
              <a:solidFill>
                <a:prstClr val="black"/>
              </a:solidFill>
              <a:latin typeface="Consolas" panose="020B0609020204030204" pitchFamily="49" charset="0"/>
            </a:endParaRPr>
          </a:p>
          <a:p>
            <a:pPr marL="857250" lvl="2" indent="0">
              <a:buNone/>
            </a:pPr>
            <a:r>
              <a:rPr lang="en-US" sz="1400" dirty="0" smtClean="0">
                <a:solidFill>
                  <a:prstClr val="black"/>
                </a:solidFill>
                <a:latin typeface="Consolas" panose="020B0609020204030204" pitchFamily="49" charset="0"/>
              </a:rPr>
              <a:t>    return 0;</a:t>
            </a:r>
          </a:p>
          <a:p>
            <a:pPr marL="857250" lvl="2" indent="0">
              <a:buNone/>
            </a:pPr>
            <a:r>
              <a:rPr lang="en-US" sz="1400" dirty="0" smtClean="0">
                <a:solidFill>
                  <a:prstClr val="black"/>
                </a:solidFill>
                <a:latin typeface="Consolas" panose="020B0609020204030204" pitchFamily="49" charset="0"/>
              </a:rPr>
              <a:t>}</a:t>
            </a:r>
            <a:endParaRPr lang="en-US" sz="1400" dirty="0" smtClean="0">
              <a:solidFill>
                <a:prstClr val="black"/>
              </a:solidFill>
              <a:latin typeface="Consolas" panose="020B0609020204030204" pitchFamily="49" charset="0"/>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97454229"/>
      </p:ext>
    </p:extLst>
  </p:cSld>
  <p:clrMapOvr>
    <a:masterClrMapping/>
  </p:clrMapOvr>
  <mc:AlternateContent xmlns:mc="http://schemas.openxmlformats.org/markup-compatibility/2006">
    <mc:Choice xmlns:p14="http://schemas.microsoft.com/office/powerpoint/2010/main" Requires="p14">
      <p:transition spd="slow" p14:dur="2000" advTm="24710"/>
    </mc:Choice>
    <mc:Fallback>
      <p:transition spd="slow" advTm="24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 sum of squares</a:t>
            </a:r>
            <a:endParaRPr lang="en-CA" dirty="0"/>
          </a:p>
        </p:txBody>
      </p:sp>
      <p:sp>
        <p:nvSpPr>
          <p:cNvPr id="3" name="Content Placeholder 2"/>
          <p:cNvSpPr>
            <a:spLocks noGrp="1"/>
          </p:cNvSpPr>
          <p:nvPr>
            <p:ph idx="1"/>
          </p:nvPr>
        </p:nvSpPr>
        <p:spPr>
          <a:ln>
            <a:noFill/>
          </a:ln>
        </p:spPr>
        <p:txBody>
          <a:bodyPr/>
          <a:lstStyle/>
          <a:p>
            <a:pPr lvl="0"/>
            <a:r>
              <a:rPr lang="en-US" dirty="0" smtClean="0">
                <a:solidFill>
                  <a:prstClr val="black"/>
                </a:solidFill>
              </a:rPr>
              <a:t>We now try running our program:</a:t>
            </a:r>
          </a:p>
          <a:p>
            <a:pPr marL="1257300" lvl="3" indent="0">
              <a:buNone/>
            </a:pPr>
            <a:r>
              <a:rPr lang="en-CA" dirty="0" smtClean="0">
                <a:latin typeface="Consolas" panose="020B0609020204030204" pitchFamily="49" charset="0"/>
              </a:rPr>
              <a:t>Enter an integer:</a:t>
            </a:r>
          </a:p>
          <a:p>
            <a:pPr marL="1257300" lvl="3" indent="0">
              <a:buNone/>
            </a:pPr>
            <a:r>
              <a:rPr lang="en-US" dirty="0" smtClean="0">
                <a:latin typeface="Consolas" panose="020B0609020204030204" pitchFamily="49" charset="0"/>
              </a:rPr>
              <a:t>121 is not the sum of two non-zero squares</a:t>
            </a:r>
            <a:endParaRPr lang="en-CA" dirty="0" smtClean="0">
              <a:latin typeface="Consolas" panose="020B0609020204030204" pitchFamily="49" charset="0"/>
            </a:endParaRPr>
          </a:p>
          <a:p>
            <a:pPr marL="1257300" lvl="3" indent="0">
              <a:buNone/>
            </a:pPr>
            <a:endParaRPr lang="en-CA" dirty="0" smtClean="0">
              <a:latin typeface="Consolas" panose="020B0609020204030204" pitchFamily="49" charset="0"/>
            </a:endParaRPr>
          </a:p>
          <a:p>
            <a:pPr marL="1257300" lvl="3" indent="0">
              <a:buNone/>
            </a:pPr>
            <a:r>
              <a:rPr lang="en-CA" dirty="0" smtClean="0">
                <a:latin typeface="Consolas" panose="020B0609020204030204" pitchFamily="49" charset="0"/>
              </a:rPr>
              <a:t>Enter </a:t>
            </a:r>
            <a:r>
              <a:rPr lang="en-CA" dirty="0">
                <a:latin typeface="Consolas" panose="020B0609020204030204" pitchFamily="49" charset="0"/>
              </a:rPr>
              <a:t>an integer</a:t>
            </a:r>
            <a:r>
              <a:rPr lang="en-CA" dirty="0" smtClean="0">
                <a:latin typeface="Consolas" panose="020B0609020204030204" pitchFamily="49" charset="0"/>
              </a:rPr>
              <a:t>:</a:t>
            </a:r>
            <a:endParaRPr lang="en-CA" dirty="0">
              <a:latin typeface="Consolas" panose="020B0609020204030204" pitchFamily="49" charset="0"/>
            </a:endParaRPr>
          </a:p>
          <a:p>
            <a:pPr marL="1257300" lvl="3" indent="0">
              <a:buNone/>
            </a:pPr>
            <a:r>
              <a:rPr lang="en-CA" dirty="0">
                <a:latin typeface="Consolas" panose="020B0609020204030204" pitchFamily="49" charset="0"/>
              </a:rPr>
              <a:t>122 = </a:t>
            </a:r>
            <a:r>
              <a:rPr lang="en-CA" dirty="0" smtClean="0">
                <a:latin typeface="Consolas" panose="020B0609020204030204" pitchFamily="49" charset="0"/>
              </a:rPr>
              <a:t>122^2 </a:t>
            </a:r>
            <a:r>
              <a:rPr lang="en-CA" dirty="0">
                <a:latin typeface="Consolas" panose="020B0609020204030204" pitchFamily="49" charset="0"/>
              </a:rPr>
              <a:t>+ </a:t>
            </a:r>
            <a:r>
              <a:rPr lang="en-CA" dirty="0" smtClean="0">
                <a:latin typeface="Consolas" panose="020B0609020204030204" pitchFamily="49" charset="0"/>
              </a:rPr>
              <a:t>122^2</a:t>
            </a:r>
            <a:endParaRPr lang="en-CA" dirty="0">
              <a:latin typeface="Consolas" panose="020B0609020204030204" pitchFamily="49" charset="0"/>
            </a:endParaRPr>
          </a:p>
        </p:txBody>
      </p:sp>
      <p:sp>
        <p:nvSpPr>
          <p:cNvPr id="6" name="Rectangle 5"/>
          <p:cNvSpPr/>
          <p:nvPr/>
        </p:nvSpPr>
        <p:spPr>
          <a:xfrm>
            <a:off x="3862806" y="1938604"/>
            <a:ext cx="576064" cy="369332"/>
          </a:xfrm>
          <a:prstGeom prst="rect">
            <a:avLst/>
          </a:prstGeom>
        </p:spPr>
        <p:txBody>
          <a:bodyPr wrap="square">
            <a:spAutoFit/>
          </a:bodyPr>
          <a:lstStyle/>
          <a:p>
            <a:pPr indent="-114300"/>
            <a:r>
              <a:rPr lang="en-CA" dirty="0">
                <a:latin typeface="Consolas" panose="020B0609020204030204" pitchFamily="49" charset="0"/>
              </a:rPr>
              <a:t>121</a:t>
            </a:r>
          </a:p>
        </p:txBody>
      </p:sp>
      <p:sp>
        <p:nvSpPr>
          <p:cNvPr id="8" name="Rectangle 7"/>
          <p:cNvSpPr/>
          <p:nvPr/>
        </p:nvSpPr>
        <p:spPr>
          <a:xfrm>
            <a:off x="3862806" y="2882994"/>
            <a:ext cx="576064" cy="369332"/>
          </a:xfrm>
          <a:prstGeom prst="rect">
            <a:avLst/>
          </a:prstGeom>
        </p:spPr>
        <p:txBody>
          <a:bodyPr wrap="square">
            <a:spAutoFit/>
          </a:bodyPr>
          <a:lstStyle/>
          <a:p>
            <a:pPr indent="-114300"/>
            <a:r>
              <a:rPr lang="en-CA" dirty="0" smtClean="0">
                <a:latin typeface="Consolas" panose="020B0609020204030204" pitchFamily="49" charset="0"/>
              </a:rPr>
              <a:t>122</a:t>
            </a:r>
            <a:endParaRPr lang="en-CA" dirty="0">
              <a:latin typeface="Consolas" panose="020B0609020204030204" pitchFamily="49" charset="0"/>
            </a:endParaRP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49213846"/>
      </p:ext>
    </p:extLst>
  </p:cSld>
  <p:clrMapOvr>
    <a:masterClrMapping/>
  </p:clrMapOvr>
  <mc:AlternateContent xmlns:mc="http://schemas.openxmlformats.org/markup-compatibility/2006">
    <mc:Choice xmlns:p14="http://schemas.microsoft.com/office/powerpoint/2010/main" Requires="p14">
      <p:transition spd="slow" p14:dur="2000" advTm="65724"/>
    </mc:Choice>
    <mc:Fallback>
      <p:transition spd="slow" advTm="65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3"/>
                </p:tgtEl>
              </p:cMediaNode>
            </p:audio>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Introduce the concept of </a:t>
            </a:r>
            <a:r>
              <a:rPr lang="en-CA" dirty="0" smtClean="0"/>
              <a:t>breaking out of a loop</a:t>
            </a:r>
            <a:endParaRPr lang="en-CA" dirty="0" smtClean="0"/>
          </a:p>
          <a:p>
            <a:pPr lvl="1"/>
            <a:r>
              <a:rPr lang="en-CA" dirty="0" smtClean="0"/>
              <a:t>Modify a previous example to finish quicker</a:t>
            </a:r>
          </a:p>
          <a:p>
            <a:pPr lvl="1"/>
            <a:r>
              <a:rPr lang="en-US" dirty="0" smtClean="0"/>
              <a:t>Look at how to break out of nested loops</a:t>
            </a:r>
            <a:endParaRPr lang="en-CA"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27316"/>
    </mc:Choice>
    <mc:Fallback>
      <p:transition spd="slow" advTm="27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 sum of squares</a:t>
            </a:r>
            <a:endParaRPr lang="en-CA" dirty="0"/>
          </a:p>
        </p:txBody>
      </p:sp>
      <p:sp>
        <p:nvSpPr>
          <p:cNvPr id="3" name="Content Placeholder 2"/>
          <p:cNvSpPr>
            <a:spLocks noGrp="1"/>
          </p:cNvSpPr>
          <p:nvPr>
            <p:ph idx="1"/>
          </p:nvPr>
        </p:nvSpPr>
        <p:spPr>
          <a:ln>
            <a:noFill/>
          </a:ln>
        </p:spPr>
        <p:txBody>
          <a:bodyPr/>
          <a:lstStyle/>
          <a:p>
            <a:pPr lvl="0"/>
            <a:r>
              <a:rPr lang="en-US" dirty="0" smtClean="0">
                <a:solidFill>
                  <a:prstClr val="black"/>
                </a:solidFill>
              </a:rPr>
              <a:t>The break only exits the inner loop</a:t>
            </a:r>
          </a:p>
          <a:p>
            <a:pPr marL="457200" lvl="1"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for ( m1 = 1; m1 &lt; n; ++m1 ) {</a:t>
            </a:r>
          </a:p>
          <a:p>
            <a:pPr marL="857250" lvl="2" indent="0">
              <a:buNone/>
            </a:pPr>
            <a:r>
              <a:rPr lang="en-US" sz="1500" dirty="0" smtClean="0">
                <a:solidFill>
                  <a:prstClr val="black"/>
                </a:solidFill>
                <a:latin typeface="Consolas" panose="020B0609020204030204" pitchFamily="49" charset="0"/>
              </a:rPr>
              <a:t>        </a:t>
            </a:r>
            <a:r>
              <a:rPr lang="en-US" sz="1500" dirty="0">
                <a:solidFill>
                  <a:prstClr val="black"/>
                </a:solidFill>
                <a:latin typeface="Consolas" panose="020B0609020204030204" pitchFamily="49" charset="0"/>
              </a:rPr>
              <a:t>for </a:t>
            </a:r>
            <a:r>
              <a:rPr lang="en-US" sz="1500" dirty="0" smtClean="0">
                <a:solidFill>
                  <a:prstClr val="black"/>
                </a:solidFill>
                <a:latin typeface="Consolas" panose="020B0609020204030204" pitchFamily="49" charset="0"/>
              </a:rPr>
              <a:t>( m2 = 1; </a:t>
            </a:r>
            <a:r>
              <a:rPr lang="en-US" sz="1500" dirty="0" smtClean="0">
                <a:solidFill>
                  <a:prstClr val="black"/>
                </a:solidFill>
                <a:latin typeface="Consolas" panose="020B0609020204030204" pitchFamily="49" charset="0"/>
              </a:rPr>
              <a:t>m2 &lt; </a:t>
            </a:r>
            <a:r>
              <a:rPr lang="en-US" sz="1500" dirty="0">
                <a:solidFill>
                  <a:prstClr val="black"/>
                </a:solidFill>
                <a:latin typeface="Consolas" panose="020B0609020204030204" pitchFamily="49" charset="0"/>
              </a:rPr>
              <a:t>n; ++</a:t>
            </a:r>
            <a:r>
              <a:rPr lang="en-US" sz="1500" dirty="0" smtClean="0">
                <a:solidFill>
                  <a:prstClr val="black"/>
                </a:solidFill>
                <a:latin typeface="Consolas" panose="020B0609020204030204" pitchFamily="49" charset="0"/>
              </a:rPr>
              <a:t>m2 </a:t>
            </a: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a:t>
            </a: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if ( (m1*m1 + m2*m2) == n ) </a:t>
            </a:r>
            <a:r>
              <a:rPr lang="en-US" sz="1500" dirty="0" smtClean="0">
                <a:solidFill>
                  <a:prstClr val="black"/>
                </a:solidFill>
                <a:latin typeface="Consolas" panose="020B0609020204030204" pitchFamily="49" charset="0"/>
              </a:rPr>
              <a:t>{</a:t>
            </a: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a:t>
            </a:r>
            <a:r>
              <a:rPr lang="en-US" sz="1500" dirty="0" err="1" smtClean="0">
                <a:solidFill>
                  <a:prstClr val="black"/>
                </a:solidFill>
                <a:latin typeface="Consolas" panose="020B0609020204030204" pitchFamily="49" charset="0"/>
              </a:rPr>
              <a:t>is_found</a:t>
            </a:r>
            <a:r>
              <a:rPr lang="en-US" sz="1500" dirty="0" smtClean="0">
                <a:solidFill>
                  <a:prstClr val="black"/>
                </a:solidFill>
                <a:latin typeface="Consolas" panose="020B0609020204030204" pitchFamily="49" charset="0"/>
              </a:rPr>
              <a:t> = true;</a:t>
            </a:r>
            <a:endParaRPr lang="en-US" sz="1500" dirty="0" smtClean="0">
              <a:solidFill>
                <a:prstClr val="black"/>
              </a:solidFill>
              <a:latin typeface="Consolas" panose="020B0609020204030204" pitchFamily="49" charset="0"/>
            </a:endParaRPr>
          </a:p>
          <a:p>
            <a:pPr marL="857250" lvl="2" indent="0">
              <a:buNone/>
            </a:pPr>
            <a:r>
              <a:rPr lang="en-US" sz="1500" dirty="0" smtClean="0">
                <a:solidFill>
                  <a:prstClr val="black"/>
                </a:solidFill>
                <a:latin typeface="Consolas" panose="020B0609020204030204" pitchFamily="49" charset="0"/>
              </a:rPr>
              <a:t>                break</a:t>
            </a:r>
            <a:r>
              <a:rPr lang="en-US" sz="1500" dirty="0" smtClean="0">
                <a:solidFill>
                  <a:prstClr val="black"/>
                </a:solidFill>
                <a:latin typeface="Consolas" panose="020B0609020204030204" pitchFamily="49" charset="0"/>
              </a:rPr>
              <a:t>;</a:t>
            </a:r>
          </a:p>
          <a:p>
            <a:pPr marL="857250" lvl="2" indent="0">
              <a:buNone/>
            </a:pPr>
            <a:r>
              <a:rPr lang="en-US" sz="1500" dirty="0" smtClean="0">
                <a:solidFill>
                  <a:prstClr val="black"/>
                </a:solidFill>
                <a:latin typeface="Consolas" panose="020B0609020204030204" pitchFamily="49" charset="0"/>
              </a:rPr>
              <a:t>            }</a:t>
            </a:r>
          </a:p>
          <a:p>
            <a:pPr marL="857250" lvl="2" indent="0">
              <a:buNone/>
            </a:pPr>
            <a:r>
              <a:rPr lang="en-US" sz="1500" dirty="0" smtClean="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a:t>
            </a: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 The break jumps to this point...</a:t>
            </a:r>
            <a:endParaRPr lang="en-US" sz="1500" dirty="0" smtClean="0">
              <a:solidFill>
                <a:prstClr val="black"/>
              </a:solidFill>
              <a:latin typeface="Consolas" panose="020B0609020204030204" pitchFamily="49" charset="0"/>
            </a:endParaRPr>
          </a:p>
          <a:p>
            <a:pPr marL="857250" lvl="2" indent="0">
              <a:buNone/>
            </a:pPr>
            <a:r>
              <a:rPr lang="en-US" sz="1500" dirty="0" smtClean="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a:t>
            </a:r>
          </a:p>
          <a:p>
            <a:pPr marL="857250" lvl="2" indent="0">
              <a:buNone/>
            </a:pPr>
            <a:endParaRPr lang="en-US" sz="1500" dirty="0">
              <a:solidFill>
                <a:prstClr val="black"/>
              </a:solidFill>
              <a:latin typeface="Consolas" panose="020B0609020204030204" pitchFamily="49" charset="0"/>
            </a:endParaRPr>
          </a:p>
          <a:p>
            <a:pPr marL="457200" lvl="1" indent="0">
              <a:buNone/>
            </a:pPr>
            <a:endParaRPr lang="en-US" sz="1600" dirty="0" smtClean="0">
              <a:solidFill>
                <a:prstClr val="black"/>
              </a:solidFill>
              <a:latin typeface="Consolas" panose="020B0609020204030204" pitchFamily="49"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632118907"/>
              </p:ext>
            </p:extLst>
          </p:nvPr>
        </p:nvGraphicFramePr>
        <p:xfrm>
          <a:off x="6047780" y="2060848"/>
          <a:ext cx="2880320" cy="1112520"/>
        </p:xfrm>
        <a:graphic>
          <a:graphicData uri="http://schemas.openxmlformats.org/drawingml/2006/table">
            <a:tbl>
              <a:tblPr firstRow="1" bandRow="1">
                <a:tableStyleId>{2D5ABB26-0587-4C30-8999-92F81FD0307C}</a:tableStyleId>
              </a:tblPr>
              <a:tblGrid>
                <a:gridCol w="1512168"/>
                <a:gridCol w="1368152"/>
              </a:tblGrid>
              <a:tr h="370840">
                <a:tc>
                  <a:txBody>
                    <a:bodyPr/>
                    <a:lstStyle/>
                    <a:p>
                      <a:pPr algn="r"/>
                      <a:r>
                        <a:rPr lang="en-US" dirty="0" smtClean="0">
                          <a:latin typeface="Consolas" panose="020B0609020204030204" pitchFamily="49" charset="0"/>
                        </a:rPr>
                        <a:t>m1</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r"/>
                      <a:r>
                        <a:rPr lang="en-US" dirty="0" smtClean="0">
                          <a:latin typeface="Consolas" panose="020B0609020204030204" pitchFamily="49" charset="0"/>
                        </a:rPr>
                        <a:t>m2</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err="1" smtClean="0">
                          <a:latin typeface="Consolas" panose="020B0609020204030204" pitchFamily="49" charset="0"/>
                        </a:rPr>
                        <a:t>is_found</a:t>
                      </a:r>
                      <a:endParaRPr lang="en-CA" dirty="0" smtClean="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false</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48939457"/>
              </p:ext>
            </p:extLst>
          </p:nvPr>
        </p:nvGraphicFramePr>
        <p:xfrm>
          <a:off x="6047780" y="2060848"/>
          <a:ext cx="2880320" cy="1112520"/>
        </p:xfrm>
        <a:graphic>
          <a:graphicData uri="http://schemas.openxmlformats.org/drawingml/2006/table">
            <a:tbl>
              <a:tblPr firstRow="1" bandRow="1">
                <a:tableStyleId>{2D5ABB26-0587-4C30-8999-92F81FD0307C}</a:tableStyleId>
              </a:tblPr>
              <a:tblGrid>
                <a:gridCol w="1512168"/>
                <a:gridCol w="1368152"/>
              </a:tblGrid>
              <a:tr h="370840">
                <a:tc>
                  <a:txBody>
                    <a:bodyPr/>
                    <a:lstStyle/>
                    <a:p>
                      <a:pPr algn="r"/>
                      <a:r>
                        <a:rPr lang="en-US" dirty="0" smtClean="0">
                          <a:latin typeface="Consolas" panose="020B0609020204030204" pitchFamily="49" charset="0"/>
                        </a:rPr>
                        <a:t>m1</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r"/>
                      <a:r>
                        <a:rPr lang="en-US" dirty="0" smtClean="0">
                          <a:latin typeface="Consolas" panose="020B0609020204030204" pitchFamily="49" charset="0"/>
                        </a:rPr>
                        <a:t>m2</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err="1" smtClean="0">
                          <a:latin typeface="Consolas" panose="020B0609020204030204" pitchFamily="49" charset="0"/>
                        </a:rPr>
                        <a:t>is_found</a:t>
                      </a:r>
                      <a:endParaRPr lang="en-CA" dirty="0" smtClean="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false</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726964493"/>
              </p:ext>
            </p:extLst>
          </p:nvPr>
        </p:nvGraphicFramePr>
        <p:xfrm>
          <a:off x="6047780" y="2060848"/>
          <a:ext cx="2880320" cy="1112520"/>
        </p:xfrm>
        <a:graphic>
          <a:graphicData uri="http://schemas.openxmlformats.org/drawingml/2006/table">
            <a:tbl>
              <a:tblPr firstRow="1" bandRow="1">
                <a:tableStyleId>{2D5ABB26-0587-4C30-8999-92F81FD0307C}</a:tableStyleId>
              </a:tblPr>
              <a:tblGrid>
                <a:gridCol w="1512168"/>
                <a:gridCol w="1368152"/>
              </a:tblGrid>
              <a:tr h="370840">
                <a:tc>
                  <a:txBody>
                    <a:bodyPr/>
                    <a:lstStyle/>
                    <a:p>
                      <a:pPr algn="r"/>
                      <a:r>
                        <a:rPr lang="en-US" dirty="0" smtClean="0">
                          <a:latin typeface="Consolas" panose="020B0609020204030204" pitchFamily="49" charset="0"/>
                        </a:rPr>
                        <a:t>m1</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r"/>
                      <a:r>
                        <a:rPr lang="en-US" dirty="0" smtClean="0">
                          <a:latin typeface="Consolas" panose="020B0609020204030204" pitchFamily="49" charset="0"/>
                        </a:rPr>
                        <a:t>m2</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err="1" smtClean="0">
                          <a:latin typeface="Consolas" panose="020B0609020204030204" pitchFamily="49" charset="0"/>
                        </a:rPr>
                        <a:t>is_found</a:t>
                      </a:r>
                      <a:endParaRPr lang="en-CA" dirty="0" smtClean="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false</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555085637"/>
              </p:ext>
            </p:extLst>
          </p:nvPr>
        </p:nvGraphicFramePr>
        <p:xfrm>
          <a:off x="6047780" y="2060848"/>
          <a:ext cx="2880320" cy="1112520"/>
        </p:xfrm>
        <a:graphic>
          <a:graphicData uri="http://schemas.openxmlformats.org/drawingml/2006/table">
            <a:tbl>
              <a:tblPr firstRow="1" bandRow="1">
                <a:tableStyleId>{2D5ABB26-0587-4C30-8999-92F81FD0307C}</a:tableStyleId>
              </a:tblPr>
              <a:tblGrid>
                <a:gridCol w="1512168"/>
                <a:gridCol w="1368152"/>
              </a:tblGrid>
              <a:tr h="370840">
                <a:tc>
                  <a:txBody>
                    <a:bodyPr/>
                    <a:lstStyle/>
                    <a:p>
                      <a:pPr algn="r"/>
                      <a:r>
                        <a:rPr lang="en-US" dirty="0" smtClean="0">
                          <a:latin typeface="Consolas" panose="020B0609020204030204" pitchFamily="49" charset="0"/>
                        </a:rPr>
                        <a:t>m1</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r"/>
                      <a:r>
                        <a:rPr lang="en-US" dirty="0" smtClean="0">
                          <a:latin typeface="Consolas" panose="020B0609020204030204" pitchFamily="49" charset="0"/>
                        </a:rPr>
                        <a:t>m2</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2</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err="1" smtClean="0">
                          <a:latin typeface="Consolas" panose="020B0609020204030204" pitchFamily="49" charset="0"/>
                        </a:rPr>
                        <a:t>is_found</a:t>
                      </a:r>
                      <a:endParaRPr lang="en-CA" dirty="0" smtClean="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false</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802413800"/>
              </p:ext>
            </p:extLst>
          </p:nvPr>
        </p:nvGraphicFramePr>
        <p:xfrm>
          <a:off x="6047780" y="2060848"/>
          <a:ext cx="2880320" cy="1112520"/>
        </p:xfrm>
        <a:graphic>
          <a:graphicData uri="http://schemas.openxmlformats.org/drawingml/2006/table">
            <a:tbl>
              <a:tblPr firstRow="1" bandRow="1">
                <a:tableStyleId>{2D5ABB26-0587-4C30-8999-92F81FD0307C}</a:tableStyleId>
              </a:tblPr>
              <a:tblGrid>
                <a:gridCol w="1512168"/>
                <a:gridCol w="1368152"/>
              </a:tblGrid>
              <a:tr h="370840">
                <a:tc>
                  <a:txBody>
                    <a:bodyPr/>
                    <a:lstStyle/>
                    <a:p>
                      <a:pPr algn="r"/>
                      <a:r>
                        <a:rPr lang="en-US" dirty="0" smtClean="0">
                          <a:latin typeface="Consolas" panose="020B0609020204030204" pitchFamily="49" charset="0"/>
                        </a:rPr>
                        <a:t>m1</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r"/>
                      <a:r>
                        <a:rPr lang="en-US" dirty="0" smtClean="0">
                          <a:latin typeface="Consolas" panose="020B0609020204030204" pitchFamily="49" charset="0"/>
                        </a:rPr>
                        <a:t>m2</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err="1" smtClean="0">
                          <a:latin typeface="Consolas" panose="020B0609020204030204" pitchFamily="49" charset="0"/>
                        </a:rPr>
                        <a:t>is_found</a:t>
                      </a:r>
                      <a:endParaRPr lang="en-CA" dirty="0" smtClean="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false</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682650804"/>
              </p:ext>
            </p:extLst>
          </p:nvPr>
        </p:nvGraphicFramePr>
        <p:xfrm>
          <a:off x="6047780" y="2060848"/>
          <a:ext cx="2880320" cy="1112520"/>
        </p:xfrm>
        <a:graphic>
          <a:graphicData uri="http://schemas.openxmlformats.org/drawingml/2006/table">
            <a:tbl>
              <a:tblPr firstRow="1" bandRow="1">
                <a:tableStyleId>{2D5ABB26-0587-4C30-8999-92F81FD0307C}</a:tableStyleId>
              </a:tblPr>
              <a:tblGrid>
                <a:gridCol w="1512168"/>
                <a:gridCol w="1368152"/>
              </a:tblGrid>
              <a:tr h="370840">
                <a:tc>
                  <a:txBody>
                    <a:bodyPr/>
                    <a:lstStyle/>
                    <a:p>
                      <a:pPr algn="r"/>
                      <a:r>
                        <a:rPr lang="en-US" dirty="0" smtClean="0">
                          <a:latin typeface="Consolas" panose="020B0609020204030204" pitchFamily="49" charset="0"/>
                        </a:rPr>
                        <a:t>m1</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r"/>
                      <a:r>
                        <a:rPr lang="en-US" dirty="0" smtClean="0">
                          <a:latin typeface="Consolas" panose="020B0609020204030204" pitchFamily="49" charset="0"/>
                        </a:rPr>
                        <a:t>m2</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4</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err="1" smtClean="0">
                          <a:latin typeface="Consolas" panose="020B0609020204030204" pitchFamily="49" charset="0"/>
                        </a:rPr>
                        <a:t>is_found</a:t>
                      </a:r>
                      <a:endParaRPr lang="en-CA" dirty="0" smtClean="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false</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5610384"/>
              </p:ext>
            </p:extLst>
          </p:nvPr>
        </p:nvGraphicFramePr>
        <p:xfrm>
          <a:off x="6047780" y="2060848"/>
          <a:ext cx="2880320" cy="1112520"/>
        </p:xfrm>
        <a:graphic>
          <a:graphicData uri="http://schemas.openxmlformats.org/drawingml/2006/table">
            <a:tbl>
              <a:tblPr firstRow="1" bandRow="1">
                <a:tableStyleId>{2D5ABB26-0587-4C30-8999-92F81FD0307C}</a:tableStyleId>
              </a:tblPr>
              <a:tblGrid>
                <a:gridCol w="1512168"/>
                <a:gridCol w="1368152"/>
              </a:tblGrid>
              <a:tr h="370840">
                <a:tc>
                  <a:txBody>
                    <a:bodyPr/>
                    <a:lstStyle/>
                    <a:p>
                      <a:pPr algn="r"/>
                      <a:r>
                        <a:rPr lang="en-US" dirty="0" smtClean="0">
                          <a:latin typeface="Consolas" panose="020B0609020204030204" pitchFamily="49" charset="0"/>
                        </a:rPr>
                        <a:t>m1</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r"/>
                      <a:r>
                        <a:rPr lang="en-US" dirty="0" smtClean="0">
                          <a:latin typeface="Consolas" panose="020B0609020204030204" pitchFamily="49" charset="0"/>
                        </a:rPr>
                        <a:t>m2</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11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err="1" smtClean="0">
                          <a:latin typeface="Consolas" panose="020B0609020204030204" pitchFamily="49" charset="0"/>
                        </a:rPr>
                        <a:t>is_found</a:t>
                      </a:r>
                      <a:endParaRPr lang="en-CA" dirty="0" smtClean="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false</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557477659"/>
              </p:ext>
            </p:extLst>
          </p:nvPr>
        </p:nvGraphicFramePr>
        <p:xfrm>
          <a:off x="6047780" y="2060848"/>
          <a:ext cx="2880320" cy="1112520"/>
        </p:xfrm>
        <a:graphic>
          <a:graphicData uri="http://schemas.openxmlformats.org/drawingml/2006/table">
            <a:tbl>
              <a:tblPr firstRow="1" bandRow="1">
                <a:tableStyleId>{2D5ABB26-0587-4C30-8999-92F81FD0307C}</a:tableStyleId>
              </a:tblPr>
              <a:tblGrid>
                <a:gridCol w="1512168"/>
                <a:gridCol w="1368152"/>
              </a:tblGrid>
              <a:tr h="370840">
                <a:tc>
                  <a:txBody>
                    <a:bodyPr/>
                    <a:lstStyle/>
                    <a:p>
                      <a:pPr algn="r"/>
                      <a:r>
                        <a:rPr lang="en-US" dirty="0" smtClean="0">
                          <a:latin typeface="Consolas" panose="020B0609020204030204" pitchFamily="49" charset="0"/>
                        </a:rPr>
                        <a:t>m1</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r"/>
                      <a:r>
                        <a:rPr lang="en-US" dirty="0" smtClean="0">
                          <a:latin typeface="Consolas" panose="020B0609020204030204" pitchFamily="49" charset="0"/>
                        </a:rPr>
                        <a:t>m2</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smtClean="0">
                          <a:latin typeface="Consolas" panose="020B0609020204030204" pitchFamily="49" charset="0"/>
                        </a:rPr>
                        <a:t>11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err="1" smtClean="0">
                          <a:latin typeface="Consolas" panose="020B0609020204030204" pitchFamily="49" charset="0"/>
                        </a:rPr>
                        <a:t>is_found</a:t>
                      </a:r>
                      <a:endParaRPr lang="en-CA" dirty="0" smtClean="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true</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2140377638"/>
              </p:ext>
            </p:extLst>
          </p:nvPr>
        </p:nvGraphicFramePr>
        <p:xfrm>
          <a:off x="6047780" y="2060848"/>
          <a:ext cx="2880320" cy="1112520"/>
        </p:xfrm>
        <a:graphic>
          <a:graphicData uri="http://schemas.openxmlformats.org/drawingml/2006/table">
            <a:tbl>
              <a:tblPr firstRow="1" bandRow="1">
                <a:tableStyleId>{2D5ABB26-0587-4C30-8999-92F81FD0307C}</a:tableStyleId>
              </a:tblPr>
              <a:tblGrid>
                <a:gridCol w="1512168"/>
                <a:gridCol w="1368152"/>
              </a:tblGrid>
              <a:tr h="370840">
                <a:tc>
                  <a:txBody>
                    <a:bodyPr/>
                    <a:lstStyle/>
                    <a:p>
                      <a:pPr algn="r"/>
                      <a:r>
                        <a:rPr lang="en-US" dirty="0" smtClean="0">
                          <a:latin typeface="Consolas" panose="020B0609020204030204" pitchFamily="49" charset="0"/>
                        </a:rPr>
                        <a:t>m1</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2</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r"/>
                      <a:r>
                        <a:rPr lang="en-US" dirty="0" smtClean="0">
                          <a:latin typeface="Consolas" panose="020B0609020204030204" pitchFamily="49" charset="0"/>
                        </a:rPr>
                        <a:t>m2</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11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err="1" smtClean="0">
                          <a:latin typeface="Consolas" panose="020B0609020204030204" pitchFamily="49" charset="0"/>
                        </a:rPr>
                        <a:t>is_found</a:t>
                      </a:r>
                      <a:endParaRPr lang="en-CA" dirty="0" smtClean="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true</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1602612034"/>
              </p:ext>
            </p:extLst>
          </p:nvPr>
        </p:nvGraphicFramePr>
        <p:xfrm>
          <a:off x="6047780" y="2060848"/>
          <a:ext cx="2880320" cy="1112520"/>
        </p:xfrm>
        <a:graphic>
          <a:graphicData uri="http://schemas.openxmlformats.org/drawingml/2006/table">
            <a:tbl>
              <a:tblPr firstRow="1" bandRow="1">
                <a:tableStyleId>{2D5ABB26-0587-4C30-8999-92F81FD0307C}</a:tableStyleId>
              </a:tblPr>
              <a:tblGrid>
                <a:gridCol w="1512168"/>
                <a:gridCol w="1368152"/>
              </a:tblGrid>
              <a:tr h="370840">
                <a:tc>
                  <a:txBody>
                    <a:bodyPr/>
                    <a:lstStyle/>
                    <a:p>
                      <a:pPr algn="r"/>
                      <a:r>
                        <a:rPr lang="en-US" dirty="0" smtClean="0">
                          <a:latin typeface="Consolas" panose="020B0609020204030204" pitchFamily="49" charset="0"/>
                        </a:rPr>
                        <a:t>m1</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122</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r"/>
                      <a:r>
                        <a:rPr lang="en-US" dirty="0" smtClean="0">
                          <a:latin typeface="Consolas" panose="020B0609020204030204" pitchFamily="49" charset="0"/>
                        </a:rPr>
                        <a:t>m2</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122</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err="1" smtClean="0">
                          <a:latin typeface="Consolas" panose="020B0609020204030204" pitchFamily="49" charset="0"/>
                        </a:rPr>
                        <a:t>is_found</a:t>
                      </a:r>
                      <a:endParaRPr lang="en-CA" dirty="0" smtClean="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true</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2514809659"/>
              </p:ext>
            </p:extLst>
          </p:nvPr>
        </p:nvGraphicFramePr>
        <p:xfrm>
          <a:off x="6047780" y="2060848"/>
          <a:ext cx="2880320" cy="1112520"/>
        </p:xfrm>
        <a:graphic>
          <a:graphicData uri="http://schemas.openxmlformats.org/drawingml/2006/table">
            <a:tbl>
              <a:tblPr firstRow="1" bandRow="1">
                <a:tableStyleId>{2D5ABB26-0587-4C30-8999-92F81FD0307C}</a:tableStyleId>
              </a:tblPr>
              <a:tblGrid>
                <a:gridCol w="1512168"/>
                <a:gridCol w="1368152"/>
              </a:tblGrid>
              <a:tr h="370840">
                <a:tc>
                  <a:txBody>
                    <a:bodyPr/>
                    <a:lstStyle/>
                    <a:p>
                      <a:pPr algn="r"/>
                      <a:r>
                        <a:rPr lang="en-US" dirty="0" smtClean="0">
                          <a:latin typeface="Consolas" panose="020B0609020204030204" pitchFamily="49" charset="0"/>
                        </a:rPr>
                        <a:t>m1</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2</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r"/>
                      <a:r>
                        <a:rPr lang="en-US" dirty="0" smtClean="0">
                          <a:latin typeface="Consolas" panose="020B0609020204030204" pitchFamily="49" charset="0"/>
                        </a:rPr>
                        <a:t>m2</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err="1" smtClean="0">
                          <a:latin typeface="Consolas" panose="020B0609020204030204" pitchFamily="49" charset="0"/>
                        </a:rPr>
                        <a:t>is_found</a:t>
                      </a:r>
                      <a:endParaRPr lang="en-CA" dirty="0" smtClean="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true</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37" name="Audio 3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97968093"/>
      </p:ext>
    </p:extLst>
  </p:cSld>
  <p:clrMapOvr>
    <a:masterClrMapping/>
  </p:clrMapOvr>
  <mc:AlternateContent xmlns:mc="http://schemas.openxmlformats.org/markup-compatibility/2006">
    <mc:Choice xmlns:p14="http://schemas.microsoft.com/office/powerpoint/2010/main" Requires="p14">
      <p:transition spd="slow" p14:dur="2000" advTm="141376"/>
    </mc:Choice>
    <mc:Fallback>
      <p:transition spd="slow" advTm="141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7"/>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8"/>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9"/>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25"/>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3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 sum of squares</a:t>
            </a:r>
            <a:endParaRPr lang="en-CA" dirty="0"/>
          </a:p>
        </p:txBody>
      </p:sp>
      <p:sp>
        <p:nvSpPr>
          <p:cNvPr id="3" name="Content Placeholder 2"/>
          <p:cNvSpPr>
            <a:spLocks noGrp="1"/>
          </p:cNvSpPr>
          <p:nvPr>
            <p:ph idx="1"/>
          </p:nvPr>
        </p:nvSpPr>
        <p:spPr>
          <a:ln>
            <a:noFill/>
          </a:ln>
        </p:spPr>
        <p:txBody>
          <a:bodyPr/>
          <a:lstStyle/>
          <a:p>
            <a:pPr lvl="0"/>
            <a:r>
              <a:rPr lang="en-US" dirty="0" smtClean="0">
                <a:solidFill>
                  <a:prstClr val="black"/>
                </a:solidFill>
              </a:rPr>
              <a:t>Solution</a:t>
            </a:r>
          </a:p>
          <a:p>
            <a:pPr lvl="1"/>
            <a:r>
              <a:rPr lang="en-US" dirty="0" smtClean="0">
                <a:solidFill>
                  <a:prstClr val="black"/>
                </a:solidFill>
              </a:rPr>
              <a:t>If we find a pair of integers that satisfies our condition, break out of the outer loop, as well</a:t>
            </a:r>
            <a:endParaRPr lang="en-US" dirty="0" smtClean="0">
              <a:solidFill>
                <a:prstClr val="black"/>
              </a:solidFill>
            </a:endParaRPr>
          </a:p>
          <a:p>
            <a:pPr marL="857250" lvl="2" indent="0">
              <a:buNone/>
            </a:pPr>
            <a:r>
              <a:rPr lang="en-US" sz="1500" dirty="0" smtClean="0">
                <a:solidFill>
                  <a:prstClr val="black"/>
                </a:solidFill>
                <a:latin typeface="Consolas" panose="020B0609020204030204" pitchFamily="49" charset="0"/>
              </a:rPr>
              <a:t>   for ( m1 = 1; </a:t>
            </a:r>
            <a:r>
              <a:rPr lang="en-US" sz="1500" dirty="0" smtClean="0">
                <a:solidFill>
                  <a:prstClr val="black"/>
                </a:solidFill>
                <a:latin typeface="Consolas" panose="020B0609020204030204" pitchFamily="49" charset="0"/>
              </a:rPr>
              <a:t>m1 &lt; n; ++m1 ) {</a:t>
            </a:r>
          </a:p>
          <a:p>
            <a:pPr marL="857250" lvl="2" indent="0">
              <a:buNone/>
            </a:pPr>
            <a:r>
              <a:rPr lang="en-US" sz="1500" dirty="0" smtClean="0">
                <a:solidFill>
                  <a:prstClr val="black"/>
                </a:solidFill>
                <a:latin typeface="Consolas" panose="020B0609020204030204" pitchFamily="49" charset="0"/>
              </a:rPr>
              <a:t>        </a:t>
            </a:r>
            <a:r>
              <a:rPr lang="en-US" sz="1500" dirty="0">
                <a:solidFill>
                  <a:prstClr val="black"/>
                </a:solidFill>
                <a:latin typeface="Consolas" panose="020B0609020204030204" pitchFamily="49" charset="0"/>
              </a:rPr>
              <a:t>for </a:t>
            </a:r>
            <a:r>
              <a:rPr lang="en-US" sz="1500" dirty="0" smtClean="0">
                <a:solidFill>
                  <a:prstClr val="black"/>
                </a:solidFill>
                <a:latin typeface="Consolas" panose="020B0609020204030204" pitchFamily="49" charset="0"/>
              </a:rPr>
              <a:t>( m2 = m1; </a:t>
            </a:r>
            <a:r>
              <a:rPr lang="en-US" sz="1500" dirty="0" smtClean="0">
                <a:solidFill>
                  <a:prstClr val="black"/>
                </a:solidFill>
                <a:latin typeface="Consolas" panose="020B0609020204030204" pitchFamily="49" charset="0"/>
              </a:rPr>
              <a:t>m2 &lt; </a:t>
            </a:r>
            <a:r>
              <a:rPr lang="en-US" sz="1500" dirty="0">
                <a:solidFill>
                  <a:prstClr val="black"/>
                </a:solidFill>
                <a:latin typeface="Consolas" panose="020B0609020204030204" pitchFamily="49" charset="0"/>
              </a:rPr>
              <a:t>n; ++</a:t>
            </a:r>
            <a:r>
              <a:rPr lang="en-US" sz="1500" dirty="0" smtClean="0">
                <a:solidFill>
                  <a:prstClr val="black"/>
                </a:solidFill>
                <a:latin typeface="Consolas" panose="020B0609020204030204" pitchFamily="49" charset="0"/>
              </a:rPr>
              <a:t>m2 </a:t>
            </a: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a:t>
            </a: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if ( (m1*m1 + m2*m2) == n ) </a:t>
            </a:r>
            <a:r>
              <a:rPr lang="en-US" sz="1500" dirty="0" smtClean="0">
                <a:solidFill>
                  <a:prstClr val="black"/>
                </a:solidFill>
                <a:latin typeface="Consolas" panose="020B0609020204030204" pitchFamily="49" charset="0"/>
              </a:rPr>
              <a:t>{</a:t>
            </a: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a:t>
            </a:r>
            <a:r>
              <a:rPr lang="en-US" sz="1500" dirty="0" err="1" smtClean="0">
                <a:solidFill>
                  <a:prstClr val="black"/>
                </a:solidFill>
                <a:latin typeface="Consolas" panose="020B0609020204030204" pitchFamily="49" charset="0"/>
              </a:rPr>
              <a:t>is_found</a:t>
            </a:r>
            <a:r>
              <a:rPr lang="en-US" sz="1500" dirty="0" smtClean="0">
                <a:solidFill>
                  <a:prstClr val="black"/>
                </a:solidFill>
                <a:latin typeface="Consolas" panose="020B0609020204030204" pitchFamily="49" charset="0"/>
              </a:rPr>
              <a:t> = true;</a:t>
            </a:r>
            <a:endParaRPr lang="en-US" sz="1500" dirty="0" smtClean="0">
              <a:solidFill>
                <a:prstClr val="black"/>
              </a:solidFill>
              <a:latin typeface="Consolas" panose="020B0609020204030204" pitchFamily="49" charset="0"/>
            </a:endParaRPr>
          </a:p>
          <a:p>
            <a:pPr marL="857250" lvl="2" indent="0">
              <a:buNone/>
            </a:pPr>
            <a:r>
              <a:rPr lang="en-US" sz="1500" dirty="0" smtClean="0">
                <a:solidFill>
                  <a:prstClr val="black"/>
                </a:solidFill>
                <a:latin typeface="Consolas" panose="020B0609020204030204" pitchFamily="49" charset="0"/>
              </a:rPr>
              <a:t>                break;   // exits the inner for loop</a:t>
            </a:r>
            <a:endParaRPr lang="en-US" sz="1500" dirty="0" smtClean="0">
              <a:solidFill>
                <a:prstClr val="black"/>
              </a:solidFill>
              <a:latin typeface="Consolas" panose="020B0609020204030204" pitchFamily="49" charset="0"/>
            </a:endParaRPr>
          </a:p>
          <a:p>
            <a:pPr marL="857250" lvl="2" indent="0">
              <a:buNone/>
            </a:pPr>
            <a:r>
              <a:rPr lang="en-US" sz="1500" dirty="0" smtClean="0">
                <a:solidFill>
                  <a:prstClr val="black"/>
                </a:solidFill>
                <a:latin typeface="Consolas" panose="020B0609020204030204" pitchFamily="49" charset="0"/>
              </a:rPr>
              <a:t>            }</a:t>
            </a:r>
          </a:p>
          <a:p>
            <a:pPr marL="857250" lvl="2" indent="0">
              <a:buNone/>
            </a:pPr>
            <a:r>
              <a:rPr lang="en-US" sz="1500" dirty="0" smtClean="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a:t>
            </a:r>
          </a:p>
          <a:p>
            <a:pPr marL="857250" lvl="2" indent="0">
              <a:buNone/>
            </a:pPr>
            <a:endParaRPr lang="en-US" sz="1500" dirty="0" smtClean="0">
              <a:solidFill>
                <a:prstClr val="black"/>
              </a:solidFill>
              <a:latin typeface="Consolas" panose="020B0609020204030204" pitchFamily="49" charset="0"/>
            </a:endParaRP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if ( </a:t>
            </a:r>
            <a:r>
              <a:rPr lang="en-US" sz="1500" dirty="0" err="1" smtClean="0">
                <a:solidFill>
                  <a:prstClr val="black"/>
                </a:solidFill>
                <a:latin typeface="Consolas" panose="020B0609020204030204" pitchFamily="49" charset="0"/>
              </a:rPr>
              <a:t>is_found</a:t>
            </a:r>
            <a:r>
              <a:rPr lang="en-US" sz="1500" dirty="0" smtClean="0">
                <a:solidFill>
                  <a:prstClr val="black"/>
                </a:solidFill>
                <a:latin typeface="Consolas" panose="020B0609020204030204" pitchFamily="49" charset="0"/>
              </a:rPr>
              <a:t> ) {</a:t>
            </a: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break;   // exits the outer for loop</a:t>
            </a:r>
          </a:p>
          <a:p>
            <a:pPr marL="857250" lvl="2" indent="0">
              <a:buNone/>
            </a:pPr>
            <a:r>
              <a:rPr lang="en-US" sz="1500" dirty="0">
                <a:solidFill>
                  <a:prstClr val="black"/>
                </a:solidFill>
                <a:latin typeface="Consolas" panose="020B0609020204030204" pitchFamily="49" charset="0"/>
              </a:rPr>
              <a:t> </a:t>
            </a:r>
            <a:r>
              <a:rPr lang="en-US" sz="1500" dirty="0" smtClean="0">
                <a:solidFill>
                  <a:prstClr val="black"/>
                </a:solidFill>
                <a:latin typeface="Consolas" panose="020B0609020204030204" pitchFamily="49" charset="0"/>
              </a:rPr>
              <a:t>       }</a:t>
            </a:r>
            <a:endParaRPr lang="en-US" sz="1500" dirty="0" smtClean="0">
              <a:solidFill>
                <a:prstClr val="black"/>
              </a:solidFill>
              <a:latin typeface="Consolas" panose="020B0609020204030204" pitchFamily="49" charset="0"/>
            </a:endParaRPr>
          </a:p>
          <a:p>
            <a:pPr marL="857250" lvl="2" indent="0">
              <a:buNone/>
            </a:pPr>
            <a:r>
              <a:rPr lang="en-US" sz="1500" dirty="0" smtClean="0">
                <a:solidFill>
                  <a:prstClr val="black"/>
                </a:solidFill>
                <a:latin typeface="Consolas" panose="020B0609020204030204" pitchFamily="49" charset="0"/>
              </a:rPr>
              <a:t>    }</a:t>
            </a:r>
          </a:p>
          <a:p>
            <a:pPr marL="457200" lvl="1" indent="0">
              <a:buNone/>
            </a:pPr>
            <a:endParaRPr lang="en-US" sz="1600" dirty="0" smtClean="0">
              <a:solidFill>
                <a:prstClr val="black"/>
              </a:solidFill>
              <a:latin typeface="Consolas" panose="020B0609020204030204" pitchFamily="49"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96069659"/>
      </p:ext>
    </p:extLst>
  </p:cSld>
  <p:clrMapOvr>
    <a:masterClrMapping/>
  </p:clrMapOvr>
  <mc:AlternateContent xmlns:mc="http://schemas.openxmlformats.org/markup-compatibility/2006">
    <mc:Choice xmlns:p14="http://schemas.microsoft.com/office/powerpoint/2010/main" Requires="p14">
      <p:transition spd="slow" p14:dur="2000" advTm="22792"/>
    </mc:Choice>
    <mc:Fallback>
      <p:transition spd="slow" advTm="22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 sum of squares</a:t>
            </a:r>
            <a:endParaRPr lang="en-CA" dirty="0"/>
          </a:p>
        </p:txBody>
      </p:sp>
      <p:sp>
        <p:nvSpPr>
          <p:cNvPr id="3" name="Content Placeholder 2"/>
          <p:cNvSpPr>
            <a:spLocks noGrp="1"/>
          </p:cNvSpPr>
          <p:nvPr>
            <p:ph idx="1"/>
          </p:nvPr>
        </p:nvSpPr>
        <p:spPr>
          <a:ln>
            <a:noFill/>
          </a:ln>
        </p:spPr>
        <p:txBody>
          <a:bodyPr/>
          <a:lstStyle/>
          <a:p>
            <a:pPr lvl="0"/>
            <a:r>
              <a:rPr lang="en-US" dirty="0" smtClean="0">
                <a:solidFill>
                  <a:prstClr val="black"/>
                </a:solidFill>
              </a:rPr>
              <a:t>We now try running our program:</a:t>
            </a:r>
          </a:p>
          <a:p>
            <a:pPr marL="1257300" lvl="3" indent="0">
              <a:buNone/>
            </a:pPr>
            <a:r>
              <a:rPr lang="en-CA" dirty="0" smtClean="0">
                <a:latin typeface="Consolas" panose="020B0609020204030204" pitchFamily="49" charset="0"/>
              </a:rPr>
              <a:t>Enter </a:t>
            </a:r>
            <a:r>
              <a:rPr lang="en-CA" dirty="0">
                <a:latin typeface="Consolas" panose="020B0609020204030204" pitchFamily="49" charset="0"/>
              </a:rPr>
              <a:t>an integer</a:t>
            </a:r>
            <a:r>
              <a:rPr lang="en-CA" dirty="0" smtClean="0">
                <a:latin typeface="Consolas" panose="020B0609020204030204" pitchFamily="49" charset="0"/>
              </a:rPr>
              <a:t>:</a:t>
            </a:r>
            <a:endParaRPr lang="en-CA" dirty="0">
              <a:latin typeface="Consolas" panose="020B0609020204030204" pitchFamily="49" charset="0"/>
            </a:endParaRPr>
          </a:p>
          <a:p>
            <a:pPr marL="1257300" lvl="3" indent="0">
              <a:buNone/>
            </a:pPr>
            <a:r>
              <a:rPr lang="en-CA" dirty="0">
                <a:latin typeface="Consolas" panose="020B0609020204030204" pitchFamily="49" charset="0"/>
              </a:rPr>
              <a:t>122 = </a:t>
            </a:r>
            <a:r>
              <a:rPr lang="en-CA" dirty="0" smtClean="0">
                <a:latin typeface="Consolas" panose="020B0609020204030204" pitchFamily="49" charset="0"/>
              </a:rPr>
              <a:t>1^2 </a:t>
            </a:r>
            <a:r>
              <a:rPr lang="en-CA" dirty="0">
                <a:latin typeface="Consolas" panose="020B0609020204030204" pitchFamily="49" charset="0"/>
              </a:rPr>
              <a:t>+ </a:t>
            </a:r>
            <a:r>
              <a:rPr lang="en-CA" dirty="0" smtClean="0">
                <a:latin typeface="Consolas" panose="020B0609020204030204" pitchFamily="49" charset="0"/>
              </a:rPr>
              <a:t>11^2</a:t>
            </a:r>
            <a:endParaRPr lang="en-CA" dirty="0">
              <a:latin typeface="Consolas" panose="020B0609020204030204" pitchFamily="49" charset="0"/>
            </a:endParaRPr>
          </a:p>
        </p:txBody>
      </p:sp>
      <p:sp>
        <p:nvSpPr>
          <p:cNvPr id="8" name="Rectangle 7"/>
          <p:cNvSpPr/>
          <p:nvPr/>
        </p:nvSpPr>
        <p:spPr>
          <a:xfrm>
            <a:off x="3800873" y="1960376"/>
            <a:ext cx="576064" cy="369332"/>
          </a:xfrm>
          <a:prstGeom prst="rect">
            <a:avLst/>
          </a:prstGeom>
        </p:spPr>
        <p:txBody>
          <a:bodyPr wrap="square">
            <a:spAutoFit/>
          </a:bodyPr>
          <a:lstStyle/>
          <a:p>
            <a:pPr indent="-114300"/>
            <a:r>
              <a:rPr lang="en-CA" dirty="0" smtClean="0">
                <a:latin typeface="Consolas" panose="020B0609020204030204" pitchFamily="49" charset="0"/>
              </a:rPr>
              <a:t>122</a:t>
            </a:r>
            <a:endParaRPr lang="en-CA" dirty="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06094081"/>
      </p:ext>
    </p:extLst>
  </p:cSld>
  <p:clrMapOvr>
    <a:masterClrMapping/>
  </p:clrMapOvr>
  <mc:AlternateContent xmlns:mc="http://schemas.openxmlformats.org/markup-compatibility/2006">
    <mc:Choice xmlns:p14="http://schemas.microsoft.com/office/powerpoint/2010/main" Requires="p14">
      <p:transition spd="slow" p14:dur="2000" advTm="20421"/>
    </mc:Choice>
    <mc:Fallback>
      <p:transition spd="slow" advTm="20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Understand </a:t>
            </a:r>
            <a:r>
              <a:rPr lang="en-CA" dirty="0" smtClean="0"/>
              <a:t>the purpose of a break statement</a:t>
            </a:r>
            <a:endParaRPr lang="en-CA" dirty="0"/>
          </a:p>
          <a:p>
            <a:pPr lvl="2"/>
            <a:r>
              <a:rPr lang="en-US" dirty="0" smtClean="0"/>
              <a:t>It ends the execution of a for loop</a:t>
            </a:r>
            <a:endParaRPr lang="en-CA" dirty="0"/>
          </a:p>
          <a:p>
            <a:pPr lvl="1"/>
            <a:r>
              <a:rPr lang="en-US" dirty="0" smtClean="0"/>
              <a:t>Know that the break statement is just </a:t>
            </a:r>
            <a:r>
              <a:rPr lang="en-US" dirty="0" smtClean="0">
                <a:latin typeface="Consolas" panose="020B0609020204030204" pitchFamily="49" charset="0"/>
              </a:rPr>
              <a:t>break;</a:t>
            </a:r>
            <a:endParaRPr lang="en-CA" dirty="0">
              <a:latin typeface="Consolas" panose="020B0609020204030204" pitchFamily="49" charset="0"/>
            </a:endParaRPr>
          </a:p>
          <a:p>
            <a:pPr lvl="1"/>
            <a:r>
              <a:rPr lang="en-US" dirty="0" smtClean="0"/>
              <a:t>Understand how to finish a loop early if there is no need to continue executing the loop</a:t>
            </a:r>
          </a:p>
          <a:p>
            <a:pPr lvl="2"/>
            <a:r>
              <a:rPr lang="en-US" dirty="0" smtClean="0"/>
              <a:t>It only jumps out of the loop in which it is found</a:t>
            </a:r>
            <a:endParaRPr lang="en-US"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38774"/>
    </mc:Choice>
    <mc:Fallback>
      <p:transition spd="slow" advTm="38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Wikipedia</a:t>
            </a:r>
          </a:p>
          <a:p>
            <a:pPr marL="0" indent="0">
              <a:buNone/>
            </a:pPr>
            <a:r>
              <a:rPr lang="en-CA" sz="1800" dirty="0"/>
              <a:t>	</a:t>
            </a:r>
            <a:r>
              <a:rPr lang="en-CA" sz="1800" dirty="0">
                <a:hlinkClick r:id="rId2"/>
              </a:rPr>
              <a:t>https://en.wikipedia.org/wiki/Control_flow#Early_exit_from_loops </a:t>
            </a:r>
            <a:r>
              <a:rPr lang="en-CA" sz="1800" dirty="0" smtClean="0"/>
              <a:t>[</a:t>
            </a:r>
            <a:r>
              <a:rPr lang="en-CA" sz="1800" dirty="0" smtClean="0"/>
              <a:t>2]	cplusplus.com</a:t>
            </a:r>
          </a:p>
          <a:p>
            <a:pPr marL="0" indent="0">
              <a:buNone/>
            </a:pPr>
            <a:r>
              <a:rPr lang="en-CA" sz="1800" dirty="0"/>
              <a:t>	</a:t>
            </a:r>
            <a:r>
              <a:rPr lang="en-CA" sz="1800" dirty="0">
                <a:hlinkClick r:id="rId3"/>
              </a:rPr>
              <a:t>http://www.cplusplus.com/doc/tutorial/control/</a:t>
            </a:r>
            <a:endParaRPr lang="en-CA" sz="1800" dirty="0" smtClean="0"/>
          </a:p>
        </p:txBody>
      </p:sp>
    </p:spTree>
    <p:extLst>
      <p:ext uri="{BB962C8B-B14F-4D97-AF65-F5344CB8AC3E}">
        <p14:creationId xmlns:p14="http://schemas.microsoft.com/office/powerpoint/2010/main" val="16154384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Proof read by Dr. Thomas </a:t>
            </a:r>
            <a:r>
              <a:rPr lang="en-CA" sz="1800" dirty="0" err="1" smtClean="0"/>
              <a:t>McConkey</a:t>
            </a:r>
            <a:r>
              <a:rPr lang="en-CA" sz="1800" smtClean="0"/>
              <a:t> and Charlie Liu.</a:t>
            </a:r>
            <a:endParaRPr lang="en-CA" sz="1800" dirty="0" smtClean="0"/>
          </a:p>
        </p:txBody>
      </p:sp>
    </p:spTree>
    <p:extLst>
      <p:ext uri="{BB962C8B-B14F-4D97-AF65-F5344CB8AC3E}">
        <p14:creationId xmlns:p14="http://schemas.microsoft.com/office/powerpoint/2010/main" val="23335592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7540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Tree>
    <p:extLst>
      <p:ext uri="{BB962C8B-B14F-4D97-AF65-F5344CB8AC3E}">
        <p14:creationId xmlns:p14="http://schemas.microsoft.com/office/powerpoint/2010/main" val="8449834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Determining if an integer is prime</a:t>
            </a:r>
            <a:endParaRPr lang="en-CA" dirty="0"/>
          </a:p>
        </p:txBody>
      </p:sp>
      <p:sp>
        <p:nvSpPr>
          <p:cNvPr id="3" name="Content Placeholder 2"/>
          <p:cNvSpPr>
            <a:spLocks noGrp="1"/>
          </p:cNvSpPr>
          <p:nvPr>
            <p:ph idx="1"/>
          </p:nvPr>
        </p:nvSpPr>
        <p:spPr/>
        <p:txBody>
          <a:bodyPr/>
          <a:lstStyle/>
          <a:p>
            <a:r>
              <a:rPr lang="en-CA" dirty="0" smtClean="0"/>
              <a:t>Consider this program:</a:t>
            </a:r>
          </a:p>
          <a:p>
            <a:pPr marL="800100" lvl="2" indent="0">
              <a:buNone/>
            </a:pPr>
            <a:r>
              <a:rPr lang="en-CA" sz="1400" dirty="0" err="1" smtClean="0">
                <a:latin typeface="Consolas" panose="020B0609020204030204" pitchFamily="49" charset="0"/>
                <a:cs typeface="Consolas" panose="020B0609020204030204" pitchFamily="49" charset="0"/>
              </a:rPr>
              <a:t>int</a:t>
            </a:r>
            <a:r>
              <a:rPr lang="en-CA" sz="1400" dirty="0" smtClean="0">
                <a:latin typeface="Consolas" panose="020B0609020204030204" pitchFamily="49" charset="0"/>
                <a:cs typeface="Consolas" panose="020B0609020204030204" pitchFamily="49" charset="0"/>
              </a:rPr>
              <a:t> main() {</a:t>
            </a:r>
          </a:p>
          <a:p>
            <a:pPr marL="800100" lvl="2"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int</a:t>
            </a:r>
            <a:r>
              <a:rPr lang="en-CA" sz="1400" dirty="0" smtClean="0">
                <a:latin typeface="Consolas" panose="020B0609020204030204" pitchFamily="49" charset="0"/>
                <a:cs typeface="Consolas" panose="020B0609020204030204" pitchFamily="49" charset="0"/>
              </a:rPr>
              <a:t> n{};</a:t>
            </a:r>
          </a:p>
          <a:p>
            <a:pPr marL="800100" lvl="2"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std</a:t>
            </a:r>
            <a:r>
              <a:rPr lang="en-CA" sz="1400" dirty="0" smtClean="0">
                <a:latin typeface="Consolas" panose="020B0609020204030204" pitchFamily="49" charset="0"/>
                <a:cs typeface="Consolas" panose="020B0609020204030204" pitchFamily="49" charset="0"/>
              </a:rPr>
              <a:t>::</a:t>
            </a:r>
            <a:r>
              <a:rPr lang="en-CA" sz="1400" dirty="0" err="1" smtClean="0">
                <a:latin typeface="Consolas" panose="020B0609020204030204" pitchFamily="49" charset="0"/>
                <a:cs typeface="Consolas" panose="020B0609020204030204" pitchFamily="49" charset="0"/>
              </a:rPr>
              <a:t>cout</a:t>
            </a:r>
            <a:r>
              <a:rPr lang="en-CA" sz="1400" dirty="0" smtClean="0">
                <a:latin typeface="Consolas" panose="020B0609020204030204" pitchFamily="49" charset="0"/>
                <a:cs typeface="Consolas" panose="020B0609020204030204" pitchFamily="49" charset="0"/>
              </a:rPr>
              <a:t> &lt;&lt; "Enter an integer: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cin</a:t>
            </a:r>
            <a:r>
              <a:rPr lang="en-US" sz="1400" dirty="0" smtClean="0">
                <a:latin typeface="Consolas" panose="020B0609020204030204" pitchFamily="49" charset="0"/>
                <a:cs typeface="Consolas" panose="020B0609020204030204" pitchFamily="49" charset="0"/>
              </a:rPr>
              <a:t> &gt;&gt; n;</a:t>
            </a:r>
            <a:endParaRPr lang="en-CA" sz="1400" dirty="0">
              <a:latin typeface="Consolas" panose="020B0609020204030204" pitchFamily="49" charset="0"/>
              <a:cs typeface="Consolas" panose="020B0609020204030204" pitchFamily="49" charset="0"/>
            </a:endParaRP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bool </a:t>
            </a:r>
            <a:r>
              <a:rPr lang="en-US" sz="1400" dirty="0" err="1" smtClean="0">
                <a:latin typeface="Consolas" panose="020B0609020204030204" pitchFamily="49" charset="0"/>
                <a:cs typeface="Consolas" panose="020B0609020204030204" pitchFamily="49" charset="0"/>
              </a:rPr>
              <a:t>is_prime</a:t>
            </a:r>
            <a:r>
              <a:rPr lang="en-US" sz="1400" dirty="0" smtClean="0">
                <a:latin typeface="Consolas" panose="020B0609020204030204" pitchFamily="49" charset="0"/>
                <a:cs typeface="Consolas" panose="020B0609020204030204" pitchFamily="49" charset="0"/>
              </a:rPr>
              <a:t>{true};</a:t>
            </a:r>
            <a:endParaRPr lang="en-US" sz="1400" dirty="0">
              <a:latin typeface="Consolas" panose="020B0609020204030204" pitchFamily="49" charset="0"/>
              <a:cs typeface="Consolas" panose="020B0609020204030204" pitchFamily="49" charset="0"/>
            </a:endParaRP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if ( n%2 == 0 ) {</a:t>
            </a:r>
          </a:p>
          <a:p>
            <a:pPr marL="800100" lvl="2" indent="0">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is_prime</a:t>
            </a:r>
            <a:r>
              <a:rPr lang="en-US" sz="1400" dirty="0">
                <a:latin typeface="Consolas" panose="020B0609020204030204" pitchFamily="49" charset="0"/>
                <a:cs typeface="Consolas" panose="020B0609020204030204" pitchFamily="49" charset="0"/>
              </a:rPr>
              <a:t> = false;</a:t>
            </a:r>
          </a:p>
          <a:p>
            <a:pPr marL="800100" lvl="2" indent="0">
              <a:buNone/>
            </a:pPr>
            <a:r>
              <a:rPr lang="en-US" sz="1400" dirty="0">
                <a:latin typeface="Consolas" panose="020B0609020204030204" pitchFamily="49" charset="0"/>
                <a:cs typeface="Consolas" panose="020B0609020204030204" pitchFamily="49" charset="0"/>
              </a:rPr>
              <a:t>    } else {</a:t>
            </a:r>
          </a:p>
          <a:p>
            <a:pPr marL="800100" lvl="2" indent="0">
              <a:buNone/>
            </a:pPr>
            <a:r>
              <a:rPr lang="en-US" sz="1400" dirty="0">
                <a:latin typeface="Consolas" panose="020B0609020204030204" pitchFamily="49" charset="0"/>
                <a:cs typeface="Consolas" panose="020B0609020204030204" pitchFamily="49" charset="0"/>
              </a:rPr>
              <a:t>        for ( </a:t>
            </a:r>
            <a:r>
              <a:rPr lang="en-US" sz="1400" dirty="0" err="1">
                <a:latin typeface="Consolas" panose="020B0609020204030204" pitchFamily="49" charset="0"/>
                <a:cs typeface="Consolas" panose="020B0609020204030204" pitchFamily="49" charset="0"/>
              </a:rPr>
              <a:t>int</a:t>
            </a:r>
            <a:r>
              <a:rPr lang="en-US" sz="1400" dirty="0">
                <a:latin typeface="Consolas" panose="020B0609020204030204" pitchFamily="49" charset="0"/>
                <a:cs typeface="Consolas" panose="020B0609020204030204" pitchFamily="49" charset="0"/>
              </a:rPr>
              <a:t> k{3}; k &lt; n; k += 2 ) {</a:t>
            </a:r>
          </a:p>
          <a:p>
            <a:pPr marL="800100" lvl="2" indent="0">
              <a:buNone/>
            </a:pPr>
            <a:r>
              <a:rPr lang="en-US" sz="1400" dirty="0">
                <a:latin typeface="Consolas" panose="020B0609020204030204" pitchFamily="49" charset="0"/>
                <a:cs typeface="Consolas" panose="020B0609020204030204" pitchFamily="49" charset="0"/>
              </a:rPr>
              <a:t>            if ( </a:t>
            </a:r>
            <a:r>
              <a:rPr lang="en-US" sz="1400" dirty="0" err="1">
                <a:latin typeface="Consolas" panose="020B0609020204030204" pitchFamily="49" charset="0"/>
                <a:cs typeface="Consolas" panose="020B0609020204030204" pitchFamily="49" charset="0"/>
              </a:rPr>
              <a:t>n%k</a:t>
            </a:r>
            <a:r>
              <a:rPr lang="en-US" sz="1400" dirty="0">
                <a:latin typeface="Consolas" panose="020B0609020204030204" pitchFamily="49" charset="0"/>
                <a:cs typeface="Consolas" panose="020B0609020204030204" pitchFamily="49" charset="0"/>
              </a:rPr>
              <a:t> == 0 ) {</a:t>
            </a:r>
          </a:p>
          <a:p>
            <a:pPr marL="800100" lvl="2" indent="0">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is_prime</a:t>
            </a:r>
            <a:r>
              <a:rPr lang="en-US" sz="1400" dirty="0">
                <a:latin typeface="Consolas" panose="020B0609020204030204" pitchFamily="49" charset="0"/>
                <a:cs typeface="Consolas" panose="020B0609020204030204" pitchFamily="49" charset="0"/>
              </a:rPr>
              <a:t> = false;</a:t>
            </a:r>
          </a:p>
          <a:p>
            <a:pPr marL="800100" lvl="2" indent="0">
              <a:buNone/>
            </a:pPr>
            <a:r>
              <a:rPr lang="en-US" sz="1400" dirty="0">
                <a:latin typeface="Consolas" panose="020B0609020204030204" pitchFamily="49" charset="0"/>
                <a:cs typeface="Consolas" panose="020B0609020204030204" pitchFamily="49" charset="0"/>
              </a:rPr>
              <a:t>            }</a:t>
            </a:r>
          </a:p>
          <a:p>
            <a:pPr marL="800100" lvl="2" indent="0">
              <a:buNone/>
            </a:pPr>
            <a:r>
              <a:rPr lang="en-US" sz="1400" dirty="0">
                <a:latin typeface="Consolas" panose="020B0609020204030204" pitchFamily="49" charset="0"/>
                <a:cs typeface="Consolas" panose="020B0609020204030204" pitchFamily="49" charset="0"/>
              </a:rPr>
              <a:t>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a:t>
            </a:r>
            <a:endParaRPr lang="en-US" sz="1400" dirty="0" smtClean="0">
              <a:latin typeface="Consolas" panose="020B0609020204030204" pitchFamily="49" charset="0"/>
              <a:cs typeface="Consolas" panose="020B0609020204030204" pitchFamily="49"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20801"/>
    </mc:Choice>
    <mc:Fallback>
      <p:transition spd="slow" advTm="20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Determining if an integer is prime</a:t>
            </a:r>
            <a:endParaRPr lang="en-CA" dirty="0"/>
          </a:p>
        </p:txBody>
      </p:sp>
      <p:sp>
        <p:nvSpPr>
          <p:cNvPr id="3" name="Content Placeholder 2"/>
          <p:cNvSpPr>
            <a:spLocks noGrp="1"/>
          </p:cNvSpPr>
          <p:nvPr>
            <p:ph idx="1"/>
          </p:nvPr>
        </p:nvSpPr>
        <p:spPr/>
        <p:txBody>
          <a:bodyPr/>
          <a:lstStyle/>
          <a:p>
            <a:pPr marL="0" indent="0">
              <a:buNone/>
            </a:pPr>
            <a:endParaRPr lang="en-CA" dirty="0" smtClean="0"/>
          </a:p>
          <a:p>
            <a:pPr marL="800100" lvl="2" indent="0">
              <a:buNone/>
            </a:pPr>
            <a:r>
              <a:rPr lang="en-US" sz="1400" dirty="0" smtClean="0">
                <a:latin typeface="Consolas" panose="020B0609020204030204" pitchFamily="49" charset="0"/>
                <a:cs typeface="Consolas" panose="020B0609020204030204" pitchFamily="49" charset="0"/>
              </a:rPr>
              <a:t>    if ( </a:t>
            </a:r>
            <a:r>
              <a:rPr lang="en-US" sz="1400" dirty="0" err="1" smtClean="0">
                <a:latin typeface="Consolas" panose="020B0609020204030204" pitchFamily="49" charset="0"/>
                <a:cs typeface="Consolas" panose="020B0609020204030204" pitchFamily="49" charset="0"/>
              </a:rPr>
              <a:t>is_prime</a:t>
            </a:r>
            <a:r>
              <a:rPr lang="en-US" sz="1400" dirty="0" smtClean="0">
                <a:latin typeface="Consolas" panose="020B0609020204030204" pitchFamily="49" charset="0"/>
                <a:cs typeface="Consolas" panose="020B0609020204030204" pitchFamily="49" charset="0"/>
              </a:rPr>
              <a:t> ) {</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"The integer " &lt;&lt; n &lt;&lt; " is prime" &lt;&lt;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endl</a:t>
            </a:r>
            <a:r>
              <a:rPr lang="en-US" sz="1400" dirty="0" smtClean="0">
                <a:latin typeface="Consolas" panose="020B0609020204030204" pitchFamily="49" charset="0"/>
                <a:cs typeface="Consolas" panose="020B0609020204030204" pitchFamily="49" charset="0"/>
              </a:rPr>
              <a:t>;</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 else {</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cout</a:t>
            </a:r>
            <a:r>
              <a:rPr lang="en-US" sz="1400" dirty="0">
                <a:latin typeface="Consolas" panose="020B0609020204030204" pitchFamily="49" charset="0"/>
                <a:cs typeface="Consolas" panose="020B0609020204030204" pitchFamily="49" charset="0"/>
              </a:rPr>
              <a:t> &lt;&lt; "The integer " &lt;&lt; n &lt;&lt; " </a:t>
            </a:r>
            <a:r>
              <a:rPr lang="en-US" sz="1400" dirty="0" smtClean="0">
                <a:latin typeface="Consolas" panose="020B0609020204030204" pitchFamily="49" charset="0"/>
                <a:cs typeface="Consolas" panose="020B0609020204030204" pitchFamily="49" charset="0"/>
              </a:rPr>
              <a:t>is not </a:t>
            </a:r>
            <a:r>
              <a:rPr lang="en-US" sz="1400" dirty="0">
                <a:latin typeface="Consolas" panose="020B0609020204030204" pitchFamily="49" charset="0"/>
                <a:cs typeface="Consolas" panose="020B0609020204030204" pitchFamily="49" charset="0"/>
              </a:rPr>
              <a:t>prime" &lt;&lt;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endl</a:t>
            </a:r>
            <a:r>
              <a:rPr lang="en-US" sz="1400" dirty="0" smtClean="0">
                <a:latin typeface="Consolas" panose="020B0609020204030204" pitchFamily="49" charset="0"/>
                <a:cs typeface="Consolas" panose="020B0609020204030204" pitchFamily="49" charset="0"/>
              </a:rPr>
              <a:t>;</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return 0;</a:t>
            </a:r>
          </a:p>
          <a:p>
            <a:pPr marL="800100" lvl="2" indent="0">
              <a:buNone/>
            </a:pPr>
            <a:r>
              <a:rPr lang="en-US" sz="1400" dirty="0">
                <a:latin typeface="Consolas" panose="020B0609020204030204" pitchFamily="49" charset="0"/>
                <a:cs typeface="Consolas" panose="020B0609020204030204" pitchFamily="49" charset="0"/>
              </a:rPr>
              <a:t>}</a:t>
            </a:r>
            <a:endParaRPr lang="en-US" sz="1400" dirty="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86293164"/>
      </p:ext>
    </p:extLst>
  </p:cSld>
  <p:clrMapOvr>
    <a:masterClrMapping/>
  </p:clrMapOvr>
  <mc:AlternateContent xmlns:mc="http://schemas.openxmlformats.org/markup-compatibility/2006">
    <mc:Choice xmlns:p14="http://schemas.microsoft.com/office/powerpoint/2010/main" Requires="p14">
      <p:transition spd="slow" p14:dur="2000" advTm="7987"/>
    </mc:Choice>
    <mc:Fallback>
      <p:transition spd="slow" advTm="7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Ending a loop early</a:t>
            </a:r>
            <a:endParaRPr lang="en-CA" dirty="0"/>
          </a:p>
        </p:txBody>
      </p:sp>
      <p:sp>
        <p:nvSpPr>
          <p:cNvPr id="3" name="Content Placeholder 2"/>
          <p:cNvSpPr>
            <a:spLocks noGrp="1"/>
          </p:cNvSpPr>
          <p:nvPr>
            <p:ph idx="1"/>
          </p:nvPr>
        </p:nvSpPr>
        <p:spPr/>
        <p:txBody>
          <a:bodyPr/>
          <a:lstStyle/>
          <a:p>
            <a:r>
              <a:rPr lang="en-US" dirty="0" smtClean="0"/>
              <a:t>Suppose you test if </a:t>
            </a:r>
            <a:r>
              <a:rPr lang="en-US" dirty="0" smtClean="0">
                <a:latin typeface="Times New Roman" panose="02020603050405020304" pitchFamily="18" charset="0"/>
                <a:cs typeface="Times New Roman" panose="02020603050405020304" pitchFamily="18" charset="0"/>
              </a:rPr>
              <a:t>303</a:t>
            </a:r>
            <a:r>
              <a:rPr lang="en-US" dirty="0" smtClean="0"/>
              <a:t> is prime:</a:t>
            </a:r>
          </a:p>
          <a:p>
            <a:pPr marL="457200" lvl="1" indent="0">
              <a:buNone/>
            </a:pPr>
            <a:r>
              <a:rPr lang="en-US" dirty="0" smtClean="0">
                <a:latin typeface="Consolas" panose="020B0609020204030204" pitchFamily="49" charset="0"/>
              </a:rPr>
              <a:t>303%  2 == 1</a:t>
            </a:r>
          </a:p>
          <a:p>
            <a:pPr marL="457200" lvl="1" indent="0">
              <a:buNone/>
            </a:pPr>
            <a:r>
              <a:rPr lang="en-US" dirty="0" smtClean="0">
                <a:latin typeface="Consolas" panose="020B0609020204030204" pitchFamily="49" charset="0"/>
              </a:rPr>
              <a:t>303%  3 == 0</a:t>
            </a:r>
          </a:p>
          <a:p>
            <a:pPr marL="457200" lvl="1" indent="0">
              <a:buNone/>
            </a:pPr>
            <a:r>
              <a:rPr lang="en-US" dirty="0" smtClean="0">
                <a:latin typeface="Consolas" panose="020B0609020204030204" pitchFamily="49" charset="0"/>
              </a:rPr>
              <a:t>303%  5 == 3</a:t>
            </a:r>
          </a:p>
          <a:p>
            <a:pPr marL="457200" lvl="1" indent="0">
              <a:buNone/>
            </a:pPr>
            <a:r>
              <a:rPr lang="en-US" dirty="0" smtClean="0">
                <a:latin typeface="Consolas" panose="020B0609020204030204" pitchFamily="49" charset="0"/>
              </a:rPr>
              <a:t>303%  7 == 2</a:t>
            </a:r>
          </a:p>
          <a:p>
            <a:pPr marL="457200" lvl="1" indent="0">
              <a:buNone/>
            </a:pPr>
            <a:r>
              <a:rPr lang="en-US" dirty="0" smtClean="0">
                <a:latin typeface="Consolas" panose="020B0609020204030204" pitchFamily="49" charset="0"/>
              </a:rPr>
              <a:t>303%  9 == 6</a:t>
            </a:r>
          </a:p>
          <a:p>
            <a:pPr marL="457200" lvl="1" indent="0">
              <a:buNone/>
            </a:pPr>
            <a:r>
              <a:rPr lang="en-US" dirty="0" smtClean="0">
                <a:latin typeface="Consolas" panose="020B0609020204030204" pitchFamily="49" charset="0"/>
              </a:rPr>
              <a:t>303% 11 == 6</a:t>
            </a:r>
          </a:p>
          <a:p>
            <a:pPr marL="457200" lvl="1" indent="0">
              <a:buNone/>
            </a:pPr>
            <a:r>
              <a:rPr lang="en-US" dirty="0" smtClean="0">
                <a:latin typeface="Consolas" panose="020B0609020204030204" pitchFamily="49" charset="0"/>
              </a:rPr>
              <a:t>303% 13 == 4</a:t>
            </a:r>
          </a:p>
          <a:p>
            <a:pPr marL="457200" lvl="1" indent="0">
              <a:buNone/>
            </a:pPr>
            <a:r>
              <a:rPr lang="en-CA" dirty="0" smtClean="0"/>
              <a:t>                 ⋮</a:t>
            </a:r>
          </a:p>
          <a:p>
            <a:pPr marL="457200" lvl="1" indent="0">
              <a:buNone/>
            </a:pPr>
            <a:r>
              <a:rPr lang="en-US" dirty="0" smtClean="0">
                <a:latin typeface="Consolas" panose="020B0609020204030204" pitchFamily="49" charset="0"/>
              </a:rPr>
              <a:t>303%301 == 2</a:t>
            </a:r>
          </a:p>
          <a:p>
            <a:pPr marL="457200" lvl="1" indent="0">
              <a:buNone/>
            </a:pPr>
            <a:endParaRPr lang="en-US" dirty="0">
              <a:latin typeface="Consolas" panose="020B0609020204030204" pitchFamily="49" charset="0"/>
            </a:endParaRPr>
          </a:p>
          <a:p>
            <a:pPr lvl="1"/>
            <a:r>
              <a:rPr lang="en-US" dirty="0" smtClean="0"/>
              <a:t>After </a:t>
            </a:r>
            <a:r>
              <a:rPr lang="en-US" i="1" dirty="0" smtClean="0">
                <a:latin typeface="Times New Roman" panose="02020603050405020304" pitchFamily="18" charset="0"/>
                <a:cs typeface="Times New Roman" panose="02020603050405020304" pitchFamily="18" charset="0"/>
              </a:rPr>
              <a:t>k</a:t>
            </a:r>
            <a:r>
              <a:rPr lang="en-US" dirty="0" smtClean="0">
                <a:latin typeface="Times New Roman" panose="02020603050405020304" pitchFamily="18" charset="0"/>
                <a:cs typeface="Times New Roman" panose="02020603050405020304" pitchFamily="18" charset="0"/>
              </a:rPr>
              <a:t> = 3</a:t>
            </a:r>
            <a:r>
              <a:rPr lang="en-US" dirty="0" smtClean="0"/>
              <a:t>, we’re done; we know that </a:t>
            </a:r>
            <a:r>
              <a:rPr lang="en-US" dirty="0" smtClean="0">
                <a:latin typeface="Times New Roman" panose="02020603050405020304" pitchFamily="18" charset="0"/>
                <a:cs typeface="Times New Roman" panose="02020603050405020304" pitchFamily="18" charset="0"/>
              </a:rPr>
              <a:t>303</a:t>
            </a:r>
            <a:r>
              <a:rPr lang="en-US" dirty="0" smtClean="0"/>
              <a:t> is not prime…</a:t>
            </a:r>
          </a:p>
          <a:p>
            <a:pPr lvl="2"/>
            <a:r>
              <a:rPr lang="en-US" dirty="0" smtClean="0"/>
              <a:t>So why test all other numbers?</a:t>
            </a:r>
            <a:endParaRPr lang="en-US" dirty="0"/>
          </a:p>
          <a:p>
            <a:pPr marL="457200" lvl="1" indent="0">
              <a:buNone/>
            </a:pPr>
            <a:endParaRPr lang="en-CA" dirty="0" smtClean="0">
              <a:latin typeface="Consolas" panose="020B0609020204030204" pitchFamily="49"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76765705"/>
      </p:ext>
    </p:extLst>
  </p:cSld>
  <p:clrMapOvr>
    <a:masterClrMapping/>
  </p:clrMapOvr>
  <mc:AlternateContent xmlns:mc="http://schemas.openxmlformats.org/markup-compatibility/2006">
    <mc:Choice xmlns:p14="http://schemas.microsoft.com/office/powerpoint/2010/main" Requires="p14">
      <p:transition spd="slow" p14:dur="2000" advTm="47208"/>
    </mc:Choice>
    <mc:Fallback>
      <p:transition spd="slow" advTm="47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Ending a loop early</a:t>
            </a:r>
            <a:endParaRPr lang="en-CA" dirty="0"/>
          </a:p>
        </p:txBody>
      </p:sp>
      <p:sp>
        <p:nvSpPr>
          <p:cNvPr id="3" name="Content Placeholder 2"/>
          <p:cNvSpPr>
            <a:spLocks noGrp="1"/>
          </p:cNvSpPr>
          <p:nvPr>
            <p:ph idx="1"/>
          </p:nvPr>
        </p:nvSpPr>
        <p:spPr>
          <a:ln>
            <a:noFill/>
          </a:ln>
        </p:spPr>
        <p:txBody>
          <a:bodyPr/>
          <a:lstStyle/>
          <a:p>
            <a:pPr lvl="0"/>
            <a:r>
              <a:rPr lang="en-US" dirty="0" smtClean="0">
                <a:solidFill>
                  <a:prstClr val="black"/>
                </a:solidFill>
              </a:rPr>
              <a:t>The </a:t>
            </a:r>
            <a:r>
              <a:rPr lang="en-US" dirty="0" smtClean="0">
                <a:solidFill>
                  <a:prstClr val="black"/>
                </a:solidFill>
                <a:latin typeface="Consolas" panose="020B0609020204030204" pitchFamily="49" charset="0"/>
              </a:rPr>
              <a:t>break</a:t>
            </a:r>
            <a:r>
              <a:rPr lang="en-US" dirty="0" smtClean="0">
                <a:solidFill>
                  <a:prstClr val="black"/>
                </a:solidFill>
              </a:rPr>
              <a:t> statement allows us to terminate a loop:</a:t>
            </a:r>
          </a:p>
          <a:p>
            <a:pPr lvl="1"/>
            <a:r>
              <a:rPr lang="en-US" dirty="0" smtClean="0">
                <a:solidFill>
                  <a:prstClr val="black"/>
                </a:solidFill>
              </a:rPr>
              <a:t>The loop immediate stops:</a:t>
            </a:r>
          </a:p>
          <a:p>
            <a:pPr lvl="2"/>
            <a:r>
              <a:rPr lang="en-US" dirty="0" smtClean="0">
                <a:solidFill>
                  <a:prstClr val="black"/>
                </a:solidFill>
              </a:rPr>
              <a:t>The condition is not tested</a:t>
            </a:r>
          </a:p>
          <a:p>
            <a:pPr lvl="2"/>
            <a:r>
              <a:rPr lang="en-US" dirty="0" smtClean="0">
                <a:solidFill>
                  <a:prstClr val="black"/>
                </a:solidFill>
              </a:rPr>
              <a:t>The update statement is not executed</a:t>
            </a:r>
          </a:p>
          <a:p>
            <a:pPr lvl="1"/>
            <a:r>
              <a:rPr lang="en-US" dirty="0" smtClean="0">
                <a:solidFill>
                  <a:prstClr val="black"/>
                </a:solidFill>
              </a:rPr>
              <a:t>Execution jumps to the end of the loop and continues from there</a:t>
            </a:r>
            <a:endParaRPr lang="en-US" dirty="0">
              <a:solidFill>
                <a:prstClr val="black"/>
              </a:solidFill>
            </a:endParaRPr>
          </a:p>
          <a:p>
            <a:pPr marL="800100" lvl="2" indent="0">
              <a:buNone/>
            </a:pPr>
            <a:r>
              <a:rPr lang="en-US" sz="1400" dirty="0" smtClean="0">
                <a:latin typeface="Consolas" panose="020B0609020204030204" pitchFamily="49" charset="0"/>
                <a:cs typeface="Consolas" panose="020B0609020204030204" pitchFamily="49" charset="0"/>
              </a:rPr>
              <a:t>    if ( n%2 == 0 ) {</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is_prime</a:t>
            </a:r>
            <a:r>
              <a:rPr lang="en-US" sz="1400" dirty="0">
                <a:latin typeface="Consolas" panose="020B0609020204030204" pitchFamily="49" charset="0"/>
                <a:cs typeface="Consolas" panose="020B0609020204030204" pitchFamily="49" charset="0"/>
              </a:rPr>
              <a:t> = false;</a:t>
            </a:r>
          </a:p>
          <a:p>
            <a:pPr marL="800100" lvl="2" indent="0">
              <a:buNone/>
            </a:pPr>
            <a:r>
              <a:rPr lang="en-US" sz="1400" dirty="0">
                <a:latin typeface="Consolas" panose="020B0609020204030204" pitchFamily="49" charset="0"/>
                <a:cs typeface="Consolas" panose="020B0609020204030204" pitchFamily="49" charset="0"/>
              </a:rPr>
              <a:t>    } else {</a:t>
            </a:r>
          </a:p>
          <a:p>
            <a:pPr marL="800100" lvl="2" indent="0">
              <a:buNone/>
            </a:pPr>
            <a:r>
              <a:rPr lang="en-US" sz="1400" b="1" dirty="0">
                <a:solidFill>
                  <a:srgbClr val="0070C0"/>
                </a:solidFill>
                <a:latin typeface="Consolas" panose="020B0609020204030204" pitchFamily="49" charset="0"/>
                <a:cs typeface="Consolas" panose="020B0609020204030204" pitchFamily="49" charset="0"/>
              </a:rPr>
              <a:t>        for ( </a:t>
            </a:r>
            <a:r>
              <a:rPr lang="en-US" sz="1400" b="1" dirty="0" err="1">
                <a:solidFill>
                  <a:srgbClr val="0070C0"/>
                </a:solidFill>
                <a:latin typeface="Consolas" panose="020B0609020204030204" pitchFamily="49" charset="0"/>
                <a:cs typeface="Consolas" panose="020B0609020204030204" pitchFamily="49" charset="0"/>
              </a:rPr>
              <a:t>int</a:t>
            </a:r>
            <a:r>
              <a:rPr lang="en-US" sz="1400" b="1" dirty="0">
                <a:solidFill>
                  <a:srgbClr val="0070C0"/>
                </a:solidFill>
                <a:latin typeface="Consolas" panose="020B0609020204030204" pitchFamily="49" charset="0"/>
                <a:cs typeface="Consolas" panose="020B0609020204030204" pitchFamily="49" charset="0"/>
              </a:rPr>
              <a:t> k{3}; k &lt; n; k += 2 ) {</a:t>
            </a:r>
          </a:p>
          <a:p>
            <a:pPr marL="800100" lvl="2" indent="0">
              <a:buNone/>
            </a:pPr>
            <a:r>
              <a:rPr lang="en-US" sz="1400" b="1" dirty="0">
                <a:solidFill>
                  <a:srgbClr val="0070C0"/>
                </a:solidFill>
                <a:latin typeface="Consolas" panose="020B0609020204030204" pitchFamily="49" charset="0"/>
                <a:cs typeface="Consolas" panose="020B0609020204030204" pitchFamily="49" charset="0"/>
              </a:rPr>
              <a:t>            if ( </a:t>
            </a:r>
            <a:r>
              <a:rPr lang="en-US" sz="1400" b="1" dirty="0" err="1">
                <a:solidFill>
                  <a:srgbClr val="0070C0"/>
                </a:solidFill>
                <a:latin typeface="Consolas" panose="020B0609020204030204" pitchFamily="49" charset="0"/>
                <a:cs typeface="Consolas" panose="020B0609020204030204" pitchFamily="49" charset="0"/>
              </a:rPr>
              <a:t>n%k</a:t>
            </a:r>
            <a:r>
              <a:rPr lang="en-US" sz="1400" b="1" dirty="0">
                <a:solidFill>
                  <a:srgbClr val="0070C0"/>
                </a:solidFill>
                <a:latin typeface="Consolas" panose="020B0609020204030204" pitchFamily="49" charset="0"/>
                <a:cs typeface="Consolas" panose="020B0609020204030204" pitchFamily="49" charset="0"/>
              </a:rPr>
              <a:t> == 0 ) {</a:t>
            </a:r>
          </a:p>
          <a:p>
            <a:pPr marL="800100" lvl="2" indent="0">
              <a:buNone/>
            </a:pPr>
            <a:r>
              <a:rPr lang="en-US" sz="1400" b="1" dirty="0">
                <a:solidFill>
                  <a:srgbClr val="0070C0"/>
                </a:solidFill>
                <a:latin typeface="Consolas" panose="020B0609020204030204" pitchFamily="49" charset="0"/>
                <a:cs typeface="Consolas" panose="020B0609020204030204" pitchFamily="49" charset="0"/>
              </a:rPr>
              <a:t>                </a:t>
            </a:r>
            <a:r>
              <a:rPr lang="en-US" sz="1400" b="1" dirty="0" err="1">
                <a:solidFill>
                  <a:srgbClr val="0070C0"/>
                </a:solidFill>
                <a:latin typeface="Consolas" panose="020B0609020204030204" pitchFamily="49" charset="0"/>
                <a:cs typeface="Consolas" panose="020B0609020204030204" pitchFamily="49" charset="0"/>
              </a:rPr>
              <a:t>is_prime</a:t>
            </a:r>
            <a:r>
              <a:rPr lang="en-US" sz="1400" b="1" dirty="0">
                <a:solidFill>
                  <a:srgbClr val="0070C0"/>
                </a:solidFill>
                <a:latin typeface="Consolas" panose="020B0609020204030204" pitchFamily="49" charset="0"/>
                <a:cs typeface="Consolas" panose="020B0609020204030204" pitchFamily="49" charset="0"/>
              </a:rPr>
              <a:t> = false</a:t>
            </a:r>
            <a:r>
              <a:rPr lang="en-US" sz="1400" b="1" dirty="0" smtClean="0">
                <a:solidFill>
                  <a:srgbClr val="0070C0"/>
                </a:solidFill>
                <a:latin typeface="Consolas" panose="020B0609020204030204" pitchFamily="49" charset="0"/>
                <a:cs typeface="Consolas" panose="020B0609020204030204" pitchFamily="49" charset="0"/>
              </a:rPr>
              <a:t>;</a:t>
            </a:r>
          </a:p>
          <a:p>
            <a:pPr marL="800100" lvl="2" indent="0">
              <a:buNone/>
            </a:pPr>
            <a:r>
              <a:rPr lang="en-US" sz="1400" b="1" dirty="0">
                <a:solidFill>
                  <a:srgbClr val="FF0000"/>
                </a:solidFill>
                <a:latin typeface="Consolas" panose="020B0609020204030204" pitchFamily="49" charset="0"/>
                <a:cs typeface="Consolas" panose="020B0609020204030204" pitchFamily="49" charset="0"/>
              </a:rPr>
              <a:t> </a:t>
            </a:r>
            <a:r>
              <a:rPr lang="en-US" sz="1400" b="1" dirty="0" smtClean="0">
                <a:solidFill>
                  <a:srgbClr val="FF0000"/>
                </a:solidFill>
                <a:latin typeface="Consolas" panose="020B0609020204030204" pitchFamily="49" charset="0"/>
                <a:cs typeface="Consolas" panose="020B0609020204030204" pitchFamily="49" charset="0"/>
              </a:rPr>
              <a:t>               break;</a:t>
            </a:r>
            <a:endParaRPr lang="en-US" sz="1400" b="1" dirty="0">
              <a:solidFill>
                <a:srgbClr val="FF0000"/>
              </a:solidFill>
              <a:latin typeface="Consolas" panose="020B0609020204030204" pitchFamily="49" charset="0"/>
              <a:cs typeface="Consolas" panose="020B0609020204030204" pitchFamily="49" charset="0"/>
            </a:endParaRPr>
          </a:p>
          <a:p>
            <a:pPr marL="800100" lvl="2" indent="0">
              <a:buNone/>
            </a:pPr>
            <a:r>
              <a:rPr lang="en-US" sz="1400" b="1" dirty="0">
                <a:solidFill>
                  <a:srgbClr val="0070C0"/>
                </a:solidFill>
                <a:latin typeface="Consolas" panose="020B0609020204030204" pitchFamily="49" charset="0"/>
                <a:cs typeface="Consolas" panose="020B0609020204030204" pitchFamily="49" charset="0"/>
              </a:rPr>
              <a:t>            </a:t>
            </a:r>
            <a:r>
              <a:rPr lang="en-US" sz="1400" b="1" dirty="0" smtClean="0">
                <a:solidFill>
                  <a:srgbClr val="0070C0"/>
                </a:solidFill>
                <a:latin typeface="Consolas" panose="020B0609020204030204" pitchFamily="49" charset="0"/>
                <a:cs typeface="Consolas" panose="020B0609020204030204" pitchFamily="49" charset="0"/>
              </a:rPr>
              <a:t>}</a:t>
            </a:r>
            <a:endParaRPr lang="en-US" sz="1400" b="1" dirty="0">
              <a:solidFill>
                <a:srgbClr val="0070C0"/>
              </a:solidFill>
              <a:latin typeface="Consolas" panose="020B0609020204030204" pitchFamily="49" charset="0"/>
              <a:cs typeface="Consolas" panose="020B0609020204030204" pitchFamily="49" charset="0"/>
            </a:endParaRPr>
          </a:p>
          <a:p>
            <a:pPr marL="800100" lvl="2" indent="0">
              <a:buNone/>
            </a:pPr>
            <a:r>
              <a:rPr lang="en-US" sz="1400" b="1" dirty="0">
                <a:solidFill>
                  <a:srgbClr val="0070C0"/>
                </a:solidFill>
                <a:latin typeface="Consolas" panose="020B0609020204030204" pitchFamily="49" charset="0"/>
                <a:cs typeface="Consolas" panose="020B0609020204030204" pitchFamily="49" charset="0"/>
              </a:rPr>
              <a:t>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b="1" dirty="0" smtClean="0">
                <a:solidFill>
                  <a:srgbClr val="FF0000"/>
                </a:solidFill>
                <a:latin typeface="Consolas" panose="020B0609020204030204" pitchFamily="49" charset="0"/>
                <a:cs typeface="Consolas" panose="020B0609020204030204" pitchFamily="49" charset="0"/>
              </a:rPr>
              <a:t>// Execution continues here...</a:t>
            </a:r>
          </a:p>
          <a:p>
            <a:pPr marL="800100" lvl="2" indent="0">
              <a:buNone/>
            </a:pPr>
            <a:r>
              <a:rPr lang="en-US" sz="1400" dirty="0" smtClean="0">
                <a:latin typeface="Consolas" panose="020B0609020204030204" pitchFamily="49" charset="0"/>
                <a:cs typeface="Consolas" panose="020B0609020204030204" pitchFamily="49" charset="0"/>
              </a:rPr>
              <a:t>    }</a:t>
            </a:r>
            <a:endParaRPr lang="en-US" dirty="0"/>
          </a:p>
          <a:p>
            <a:pPr lvl="1"/>
            <a:r>
              <a:rPr lang="en-US" dirty="0">
                <a:solidFill>
                  <a:prstClr val="black"/>
                </a:solidFill>
              </a:rPr>
              <a:t>This is useful, because once any number divides </a:t>
            </a:r>
            <a:r>
              <a:rPr lang="en-US" i="1" dirty="0">
                <a:solidFill>
                  <a:prstClr val="black"/>
                </a:solidFill>
              </a:rPr>
              <a:t>n</a:t>
            </a:r>
            <a:r>
              <a:rPr lang="en-US" dirty="0" smtClean="0">
                <a:solidFill>
                  <a:prstClr val="black"/>
                </a:solidFill>
              </a:rPr>
              <a:t>,</a:t>
            </a:r>
          </a:p>
          <a:p>
            <a:pPr marL="457200" lvl="1" indent="0">
              <a:buNone/>
            </a:pPr>
            <a:r>
              <a:rPr lang="en-US" dirty="0">
                <a:solidFill>
                  <a:prstClr val="black"/>
                </a:solidFill>
              </a:rPr>
              <a:t>	</a:t>
            </a:r>
            <a:r>
              <a:rPr lang="en-US" dirty="0" smtClean="0">
                <a:solidFill>
                  <a:prstClr val="black"/>
                </a:solidFill>
              </a:rPr>
              <a:t>  we </a:t>
            </a:r>
            <a:r>
              <a:rPr lang="en-US" dirty="0">
                <a:solidFill>
                  <a:prstClr val="black"/>
                </a:solidFill>
              </a:rPr>
              <a:t>no longer have to run any more tests</a:t>
            </a:r>
          </a:p>
          <a:p>
            <a:pPr marL="0" indent="0">
              <a:buNone/>
            </a:pPr>
            <a:endParaRPr lang="en-US"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52921194"/>
      </p:ext>
    </p:extLst>
  </p:cSld>
  <p:clrMapOvr>
    <a:masterClrMapping/>
  </p:clrMapOvr>
  <mc:AlternateContent xmlns:mc="http://schemas.openxmlformats.org/markup-compatibility/2006">
    <mc:Choice xmlns:p14="http://schemas.microsoft.com/office/powerpoint/2010/main" Requires="p14">
      <p:transition spd="slow" p14:dur="2000" advTm="68494"/>
    </mc:Choice>
    <mc:Fallback>
      <p:transition spd="slow" advTm="68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Ending early if it is prime</a:t>
            </a:r>
            <a:endParaRPr lang="en-CA" dirty="0"/>
          </a:p>
        </p:txBody>
      </p:sp>
      <p:sp>
        <p:nvSpPr>
          <p:cNvPr id="3" name="Content Placeholder 2"/>
          <p:cNvSpPr>
            <a:spLocks noGrp="1"/>
          </p:cNvSpPr>
          <p:nvPr>
            <p:ph idx="1"/>
          </p:nvPr>
        </p:nvSpPr>
        <p:spPr>
          <a:ln>
            <a:noFill/>
          </a:ln>
        </p:spPr>
        <p:txBody>
          <a:bodyPr/>
          <a:lstStyle/>
          <a:p>
            <a:r>
              <a:rPr lang="en-US" dirty="0" smtClean="0">
                <a:solidFill>
                  <a:prstClr val="black"/>
                </a:solidFill>
              </a:rPr>
              <a:t>Now, given an integer </a:t>
            </a:r>
            <a:r>
              <a:rPr lang="en-US" i="1" dirty="0" smtClean="0">
                <a:solidFill>
                  <a:prstClr val="black"/>
                </a:solidFill>
                <a:latin typeface="Times New Roman" panose="02020603050405020304" pitchFamily="18" charset="0"/>
                <a:cs typeface="Times New Roman" panose="02020603050405020304" pitchFamily="18" charset="0"/>
              </a:rPr>
              <a:t>n </a:t>
            </a:r>
            <a:r>
              <a:rPr lang="en-US" dirty="0" smtClean="0">
                <a:solidFill>
                  <a:prstClr val="black"/>
                </a:solidFill>
                <a:latin typeface="Times New Roman" panose="02020603050405020304" pitchFamily="18" charset="0"/>
                <a:cs typeface="Times New Roman" panose="02020603050405020304" pitchFamily="18" charset="0"/>
              </a:rPr>
              <a:t>that is not prime</a:t>
            </a:r>
            <a:r>
              <a:rPr lang="en-US" dirty="0" smtClean="0">
                <a:solidFill>
                  <a:prstClr val="black"/>
                </a:solidFill>
              </a:rPr>
              <a:t>, if </a:t>
            </a:r>
            <a:r>
              <a:rPr lang="en-US" i="1" dirty="0" smtClean="0">
                <a:solidFill>
                  <a:prstClr val="black"/>
                </a:solidFill>
                <a:latin typeface="Times New Roman" panose="02020603050405020304" pitchFamily="18" charset="0"/>
                <a:cs typeface="Times New Roman" panose="02020603050405020304" pitchFamily="18" charset="0"/>
              </a:rPr>
              <a:t>n</a:t>
            </a:r>
            <a:r>
              <a:rPr lang="en-US" dirty="0" smtClean="0">
                <a:solidFill>
                  <a:prstClr val="black"/>
                </a:solidFill>
                <a:latin typeface="Times New Roman" panose="02020603050405020304" pitchFamily="18" charset="0"/>
                <a:cs typeface="Times New Roman" panose="02020603050405020304" pitchFamily="18" charset="0"/>
              </a:rPr>
              <a:t> = </a:t>
            </a:r>
            <a:r>
              <a:rPr lang="en-US" i="1" dirty="0" smtClean="0">
                <a:solidFill>
                  <a:prstClr val="black"/>
                </a:solidFill>
                <a:latin typeface="Times New Roman" panose="02020603050405020304" pitchFamily="18" charset="0"/>
                <a:cs typeface="Times New Roman" panose="02020603050405020304" pitchFamily="18" charset="0"/>
              </a:rPr>
              <a:t>m</a:t>
            </a:r>
            <a:r>
              <a:rPr lang="en-US" baseline="-25000" dirty="0" smtClean="0">
                <a:solidFill>
                  <a:prstClr val="black"/>
                </a:solidFill>
                <a:latin typeface="Times New Roman" panose="02020603050405020304" pitchFamily="18" charset="0"/>
                <a:cs typeface="Times New Roman" panose="02020603050405020304" pitchFamily="18" charset="0"/>
              </a:rPr>
              <a:t>1</a:t>
            </a:r>
            <a:r>
              <a:rPr lang="en-US" i="1" dirty="0" smtClean="0">
                <a:solidFill>
                  <a:prstClr val="black"/>
                </a:solidFill>
                <a:latin typeface="Times New Roman" panose="02020603050405020304" pitchFamily="18" charset="0"/>
                <a:cs typeface="Times New Roman" panose="02020603050405020304" pitchFamily="18" charset="0"/>
              </a:rPr>
              <a:t>m</a:t>
            </a:r>
            <a:r>
              <a:rPr lang="en-US" baseline="-25000" dirty="0" smtClean="0">
                <a:solidFill>
                  <a:prstClr val="black"/>
                </a:solidFill>
                <a:latin typeface="Times New Roman" panose="02020603050405020304" pitchFamily="18" charset="0"/>
                <a:cs typeface="Times New Roman" panose="02020603050405020304" pitchFamily="18" charset="0"/>
              </a:rPr>
              <a:t>2</a:t>
            </a:r>
            <a:r>
              <a:rPr lang="en-US" dirty="0" smtClean="0">
                <a:solidFill>
                  <a:prstClr val="black"/>
                </a:solidFill>
              </a:rPr>
              <a:t> then either:</a:t>
            </a:r>
          </a:p>
          <a:p>
            <a:pPr marL="857250" lvl="1" indent="-457200">
              <a:buFont typeface="+mj-lt"/>
              <a:buAutoNum type="arabicPeriod"/>
            </a:pPr>
            <a:r>
              <a:rPr lang="en-US" dirty="0" smtClean="0">
                <a:solidFill>
                  <a:prstClr val="black"/>
                </a:solidFill>
              </a:rPr>
              <a:t>If </a:t>
            </a:r>
            <a:r>
              <a:rPr lang="en-US" i="1" dirty="0" smtClean="0">
                <a:solidFill>
                  <a:prstClr val="black"/>
                </a:solidFill>
              </a:rPr>
              <a:t>n</a:t>
            </a:r>
            <a:r>
              <a:rPr lang="en-US" dirty="0" smtClean="0">
                <a:solidFill>
                  <a:prstClr val="black"/>
                </a:solidFill>
              </a:rPr>
              <a:t> is a perfect square, it may be that                             ,</a:t>
            </a:r>
          </a:p>
          <a:p>
            <a:pPr marL="857250" lvl="1" indent="-457200">
              <a:buFont typeface="+mj-lt"/>
              <a:buAutoNum type="arabicPeriod"/>
            </a:pPr>
            <a:r>
              <a:rPr lang="en-US" dirty="0" smtClean="0">
                <a:solidFill>
                  <a:prstClr val="black"/>
                </a:solidFill>
              </a:rPr>
              <a:t>Otherwise, if </a:t>
            </a:r>
            <a:r>
              <a:rPr lang="en-US" dirty="0" smtClean="0">
                <a:solidFill>
                  <a:prstClr val="black"/>
                </a:solidFill>
              </a:rPr>
              <a:t>                 , then</a:t>
            </a:r>
          </a:p>
          <a:p>
            <a:pPr marL="857250" lvl="1" indent="-457200">
              <a:buFont typeface="+mj-lt"/>
              <a:buAutoNum type="arabicPeriod"/>
            </a:pPr>
            <a:endParaRPr lang="en-US" dirty="0">
              <a:solidFill>
                <a:prstClr val="black"/>
              </a:solidFill>
            </a:endParaRPr>
          </a:p>
          <a:p>
            <a:pPr marL="457200" indent="-457200"/>
            <a:r>
              <a:rPr lang="en-US" dirty="0" smtClean="0">
                <a:solidFill>
                  <a:prstClr val="black"/>
                </a:solidFill>
              </a:rPr>
              <a:t>For example,</a:t>
            </a:r>
          </a:p>
          <a:p>
            <a:pPr marL="457200" indent="-457200"/>
            <a:r>
              <a:rPr lang="en-US" dirty="0" smtClean="0">
                <a:solidFill>
                  <a:prstClr val="black"/>
                </a:solidFill>
              </a:rPr>
              <a:t>We see that,       </a:t>
            </a:r>
            <a:r>
              <a:rPr lang="en-US" dirty="0" smtClean="0">
                <a:solidFill>
                  <a:prstClr val="black"/>
                </a:solidFill>
                <a:latin typeface="Times New Roman" panose="02020603050405020304" pitchFamily="18" charset="0"/>
                <a:cs typeface="Times New Roman" panose="02020603050405020304" pitchFamily="18" charset="0"/>
              </a:rPr>
              <a:t>420	=   2 × 210	=   3 </a:t>
            </a:r>
            <a:r>
              <a:rPr lang="en-US" dirty="0">
                <a:solidFill>
                  <a:prstClr val="black"/>
                </a:solidFill>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140</a:t>
            </a:r>
          </a:p>
          <a:p>
            <a:pPr marL="0" indent="0">
              <a:buNone/>
            </a:pPr>
            <a:r>
              <a:rPr lang="en-US" dirty="0" smtClean="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	=   4 </a:t>
            </a:r>
            <a:r>
              <a:rPr lang="en-US" dirty="0">
                <a:solidFill>
                  <a:prstClr val="black"/>
                </a:solidFill>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105	=   5 ×   84</a:t>
            </a:r>
          </a:p>
          <a:p>
            <a:pPr marL="0" indent="0">
              <a:buNone/>
            </a:pPr>
            <a:r>
              <a:rPr lang="en-US" dirty="0">
                <a:solidFill>
                  <a:prstClr val="black"/>
                </a:solidFill>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		=   6 </a:t>
            </a:r>
            <a:r>
              <a:rPr lang="en-US" dirty="0">
                <a:solidFill>
                  <a:prstClr val="black"/>
                </a:solidFill>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  70	=   7 ×   60</a:t>
            </a:r>
          </a:p>
          <a:p>
            <a:pPr marL="0" indent="0">
              <a:buNone/>
            </a:pPr>
            <a:r>
              <a:rPr lang="en-US" dirty="0">
                <a:solidFill>
                  <a:prstClr val="black"/>
                </a:solidFill>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		= 10</a:t>
            </a:r>
            <a:r>
              <a:rPr lang="en-US" dirty="0">
                <a:solidFill>
                  <a:prstClr val="black"/>
                </a:solidFill>
                <a:latin typeface="Times New Roman" panose="02020603050405020304" pitchFamily="18" charset="0"/>
                <a:cs typeface="Times New Roman" panose="02020603050405020304" pitchFamily="18" charset="0"/>
              </a:rPr>
              <a:t> × </a:t>
            </a:r>
            <a:r>
              <a:rPr lang="en-US" dirty="0" smtClean="0">
                <a:solidFill>
                  <a:prstClr val="black"/>
                </a:solidFill>
                <a:latin typeface="Times New Roman" panose="02020603050405020304" pitchFamily="18" charset="0"/>
                <a:cs typeface="Times New Roman" panose="02020603050405020304" pitchFamily="18" charset="0"/>
              </a:rPr>
              <a:t>  42	= 12</a:t>
            </a:r>
            <a:r>
              <a:rPr lang="en-US" dirty="0">
                <a:solidFill>
                  <a:prstClr val="black"/>
                </a:solidFill>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   35</a:t>
            </a:r>
          </a:p>
          <a:p>
            <a:pPr marL="0" indent="0">
              <a:buNone/>
            </a:pPr>
            <a:r>
              <a:rPr lang="en-US" dirty="0" smtClean="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	= 14</a:t>
            </a:r>
            <a:r>
              <a:rPr lang="en-US" dirty="0">
                <a:solidFill>
                  <a:prstClr val="black"/>
                </a:solidFill>
                <a:latin typeface="Times New Roman" panose="02020603050405020304" pitchFamily="18" charset="0"/>
                <a:cs typeface="Times New Roman" panose="02020603050405020304" pitchFamily="18" charset="0"/>
              </a:rPr>
              <a:t> × </a:t>
            </a:r>
            <a:r>
              <a:rPr lang="en-US" dirty="0" smtClean="0">
                <a:solidFill>
                  <a:prstClr val="black"/>
                </a:solidFill>
                <a:latin typeface="Times New Roman" panose="02020603050405020304" pitchFamily="18" charset="0"/>
                <a:cs typeface="Times New Roman" panose="02020603050405020304" pitchFamily="18" charset="0"/>
              </a:rPr>
              <a:t>  30	= 15</a:t>
            </a:r>
            <a:r>
              <a:rPr lang="en-US" dirty="0">
                <a:solidFill>
                  <a:prstClr val="black"/>
                </a:solidFill>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   28</a:t>
            </a:r>
          </a:p>
          <a:p>
            <a:pPr marL="0" indent="0">
              <a:buNone/>
            </a:pPr>
            <a:r>
              <a:rPr lang="en-US" dirty="0">
                <a:solidFill>
                  <a:prstClr val="black"/>
                </a:solidFill>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		= 20 </a:t>
            </a:r>
            <a:r>
              <a:rPr lang="en-US" dirty="0">
                <a:solidFill>
                  <a:prstClr val="black"/>
                </a:solidFill>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  21  </a:t>
            </a:r>
            <a:endParaRPr lang="en-US" dirty="0" smtClean="0">
              <a:solidFill>
                <a:prstClr val="black"/>
              </a:solidFill>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430418092"/>
              </p:ext>
            </p:extLst>
          </p:nvPr>
        </p:nvGraphicFramePr>
        <p:xfrm>
          <a:off x="5436096" y="1938393"/>
          <a:ext cx="1509264" cy="431218"/>
        </p:xfrm>
        <a:graphic>
          <a:graphicData uri="http://schemas.openxmlformats.org/presentationml/2006/ole">
            <mc:AlternateContent xmlns:mc="http://schemas.openxmlformats.org/markup-compatibility/2006">
              <mc:Choice xmlns:v="urn:schemas-microsoft-com:vml" Requires="v">
                <p:oleObj spid="_x0000_s1038" name="Equation" r:id="rId6" imgW="799920" imgH="228600" progId="Equation.DSMT4">
                  <p:embed/>
                </p:oleObj>
              </mc:Choice>
              <mc:Fallback>
                <p:oleObj name="Equation" r:id="rId6" imgW="799920" imgH="228600" progId="Equation.DSMT4">
                  <p:embed/>
                  <p:pic>
                    <p:nvPicPr>
                      <p:cNvPr id="0" name=""/>
                      <p:cNvPicPr/>
                      <p:nvPr/>
                    </p:nvPicPr>
                    <p:blipFill>
                      <a:blip r:embed="rId7"/>
                      <a:stretch>
                        <a:fillRect/>
                      </a:stretch>
                    </p:blipFill>
                    <p:spPr>
                      <a:xfrm>
                        <a:off x="5436096" y="1938393"/>
                        <a:ext cx="1509264" cy="43121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547609471"/>
              </p:ext>
            </p:extLst>
          </p:nvPr>
        </p:nvGraphicFramePr>
        <p:xfrm>
          <a:off x="2872544" y="2279197"/>
          <a:ext cx="959715" cy="431512"/>
        </p:xfrm>
        <a:graphic>
          <a:graphicData uri="http://schemas.openxmlformats.org/presentationml/2006/ole">
            <mc:AlternateContent xmlns:mc="http://schemas.openxmlformats.org/markup-compatibility/2006">
              <mc:Choice xmlns:v="urn:schemas-microsoft-com:vml" Requires="v">
                <p:oleObj spid="_x0000_s1039" name="Equation" r:id="rId8" imgW="507960" imgH="228600" progId="Equation.DSMT4">
                  <p:embed/>
                </p:oleObj>
              </mc:Choice>
              <mc:Fallback>
                <p:oleObj name="Equation" r:id="rId8" imgW="507960" imgH="228600" progId="Equation.DSMT4">
                  <p:embed/>
                  <p:pic>
                    <p:nvPicPr>
                      <p:cNvPr id="0" name=""/>
                      <p:cNvPicPr/>
                      <p:nvPr/>
                    </p:nvPicPr>
                    <p:blipFill>
                      <a:blip r:embed="rId9"/>
                      <a:stretch>
                        <a:fillRect/>
                      </a:stretch>
                    </p:blipFill>
                    <p:spPr>
                      <a:xfrm>
                        <a:off x="2872544" y="2279197"/>
                        <a:ext cx="959715" cy="431512"/>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43285367"/>
              </p:ext>
            </p:extLst>
          </p:nvPr>
        </p:nvGraphicFramePr>
        <p:xfrm>
          <a:off x="4502478" y="2279715"/>
          <a:ext cx="982806" cy="431512"/>
        </p:xfrm>
        <a:graphic>
          <a:graphicData uri="http://schemas.openxmlformats.org/presentationml/2006/ole">
            <mc:AlternateContent xmlns:mc="http://schemas.openxmlformats.org/markup-compatibility/2006">
              <mc:Choice xmlns:v="urn:schemas-microsoft-com:vml" Requires="v">
                <p:oleObj spid="_x0000_s1040" name="Equation" r:id="rId10" imgW="520560" imgH="228600" progId="Equation.DSMT4">
                  <p:embed/>
                </p:oleObj>
              </mc:Choice>
              <mc:Fallback>
                <p:oleObj name="Equation" r:id="rId10" imgW="520560" imgH="228600" progId="Equation.DSMT4">
                  <p:embed/>
                  <p:pic>
                    <p:nvPicPr>
                      <p:cNvPr id="0" name=""/>
                      <p:cNvPicPr/>
                      <p:nvPr/>
                    </p:nvPicPr>
                    <p:blipFill>
                      <a:blip r:embed="rId11"/>
                      <a:stretch>
                        <a:fillRect/>
                      </a:stretch>
                    </p:blipFill>
                    <p:spPr>
                      <a:xfrm>
                        <a:off x="4502478" y="2279715"/>
                        <a:ext cx="982806" cy="43151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87550831"/>
              </p:ext>
            </p:extLst>
          </p:nvPr>
        </p:nvGraphicFramePr>
        <p:xfrm>
          <a:off x="2483768" y="2981325"/>
          <a:ext cx="1979613" cy="447675"/>
        </p:xfrm>
        <a:graphic>
          <a:graphicData uri="http://schemas.openxmlformats.org/presentationml/2006/ole">
            <mc:AlternateContent xmlns:mc="http://schemas.openxmlformats.org/markup-compatibility/2006">
              <mc:Choice xmlns:v="urn:schemas-microsoft-com:vml" Requires="v">
                <p:oleObj spid="_x0000_s1041" name="Equation" r:id="rId12" imgW="952200" imgH="215640" progId="Equation.DSMT4">
                  <p:embed/>
                </p:oleObj>
              </mc:Choice>
              <mc:Fallback>
                <p:oleObj name="Equation" r:id="rId12" imgW="952200" imgH="215640" progId="Equation.DSMT4">
                  <p:embed/>
                  <p:pic>
                    <p:nvPicPr>
                      <p:cNvPr id="0" name=""/>
                      <p:cNvPicPr/>
                      <p:nvPr/>
                    </p:nvPicPr>
                    <p:blipFill>
                      <a:blip r:embed="rId13"/>
                      <a:stretch>
                        <a:fillRect/>
                      </a:stretch>
                    </p:blipFill>
                    <p:spPr>
                      <a:xfrm>
                        <a:off x="2483768" y="2981325"/>
                        <a:ext cx="1979613" cy="447675"/>
                      </a:xfrm>
                      <a:prstGeom prst="rect">
                        <a:avLst/>
                      </a:prstGeom>
                    </p:spPr>
                  </p:pic>
                </p:oleObj>
              </mc:Fallback>
            </mc:AlternateContent>
          </a:graphicData>
        </a:graphic>
      </p:graphicFrame>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1143281558"/>
      </p:ext>
    </p:extLst>
  </p:cSld>
  <p:clrMapOvr>
    <a:masterClrMapping/>
  </p:clrMapOvr>
  <mc:AlternateContent xmlns:mc="http://schemas.openxmlformats.org/markup-compatibility/2006">
    <mc:Choice xmlns:p14="http://schemas.microsoft.com/office/powerpoint/2010/main" Requires="p14">
      <p:transition spd="slow" p14:dur="2000" advTm="106929"/>
    </mc:Choice>
    <mc:Fallback>
      <p:transition spd="slow" advTm="106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Ending early if it is prime</a:t>
            </a:r>
            <a:endParaRPr lang="en-CA" dirty="0"/>
          </a:p>
        </p:txBody>
      </p:sp>
      <p:sp>
        <p:nvSpPr>
          <p:cNvPr id="3" name="Content Placeholder 2"/>
          <p:cNvSpPr>
            <a:spLocks noGrp="1"/>
          </p:cNvSpPr>
          <p:nvPr>
            <p:ph idx="1"/>
          </p:nvPr>
        </p:nvSpPr>
        <p:spPr>
          <a:ln>
            <a:noFill/>
          </a:ln>
        </p:spPr>
        <p:txBody>
          <a:bodyPr/>
          <a:lstStyle/>
          <a:p>
            <a:r>
              <a:rPr lang="en-US" dirty="0" smtClean="0">
                <a:solidFill>
                  <a:prstClr val="black"/>
                </a:solidFill>
              </a:rPr>
              <a:t>Thus, an even better program is:</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a:latin typeface="Consolas" panose="020B0609020204030204" pitchFamily="49" charset="0"/>
                <a:cs typeface="Consolas" panose="020B0609020204030204" pitchFamily="49" charset="0"/>
              </a:rPr>
              <a:t>if ( n%2 == 0 ) {</a:t>
            </a:r>
          </a:p>
          <a:p>
            <a:pPr marL="800100" lvl="2" indent="0">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is_prime</a:t>
            </a:r>
            <a:r>
              <a:rPr lang="en-US" sz="1400" dirty="0">
                <a:latin typeface="Consolas" panose="020B0609020204030204" pitchFamily="49" charset="0"/>
                <a:cs typeface="Consolas" panose="020B0609020204030204" pitchFamily="49" charset="0"/>
              </a:rPr>
              <a:t> = false;</a:t>
            </a:r>
          </a:p>
          <a:p>
            <a:pPr marL="800100" lvl="2" indent="0">
              <a:buNone/>
            </a:pPr>
            <a:r>
              <a:rPr lang="en-US" sz="1400" dirty="0">
                <a:latin typeface="Consolas" panose="020B0609020204030204" pitchFamily="49" charset="0"/>
                <a:cs typeface="Consolas" panose="020B0609020204030204" pitchFamily="49" charset="0"/>
              </a:rPr>
              <a:t>    } else {</a:t>
            </a:r>
          </a:p>
          <a:p>
            <a:pPr marL="800100" lvl="2" indent="0">
              <a:buNone/>
            </a:pPr>
            <a:r>
              <a:rPr lang="en-US" sz="1400" dirty="0">
                <a:latin typeface="Consolas" panose="020B0609020204030204" pitchFamily="49" charset="0"/>
                <a:cs typeface="Consolas" panose="020B0609020204030204" pitchFamily="49" charset="0"/>
              </a:rPr>
              <a:t>        for ( </a:t>
            </a:r>
            <a:r>
              <a:rPr lang="en-US" sz="1400" dirty="0" err="1">
                <a:latin typeface="Consolas" panose="020B0609020204030204" pitchFamily="49" charset="0"/>
                <a:cs typeface="Consolas" panose="020B0609020204030204" pitchFamily="49" charset="0"/>
              </a:rPr>
              <a:t>int</a:t>
            </a:r>
            <a:r>
              <a:rPr lang="en-US" sz="1400" dirty="0">
                <a:latin typeface="Consolas" panose="020B0609020204030204" pitchFamily="49" charset="0"/>
                <a:cs typeface="Consolas" panose="020B0609020204030204" pitchFamily="49" charset="0"/>
              </a:rPr>
              <a:t> k{3}; k &lt; n; k += 2 ) {</a:t>
            </a:r>
          </a:p>
          <a:p>
            <a:pPr marL="800100" lvl="2" indent="0">
              <a:buNone/>
            </a:pPr>
            <a:r>
              <a:rPr lang="en-US" sz="1400" dirty="0">
                <a:latin typeface="Consolas" panose="020B0609020204030204" pitchFamily="49" charset="0"/>
                <a:cs typeface="Consolas" panose="020B0609020204030204" pitchFamily="49" charset="0"/>
              </a:rPr>
              <a:t>            if ( </a:t>
            </a:r>
            <a:r>
              <a:rPr lang="en-US" sz="1400" dirty="0" err="1">
                <a:latin typeface="Consolas" panose="020B0609020204030204" pitchFamily="49" charset="0"/>
                <a:cs typeface="Consolas" panose="020B0609020204030204" pitchFamily="49" charset="0"/>
              </a:rPr>
              <a:t>n%k</a:t>
            </a:r>
            <a:r>
              <a:rPr lang="en-US" sz="1400" dirty="0">
                <a:latin typeface="Consolas" panose="020B0609020204030204" pitchFamily="49" charset="0"/>
                <a:cs typeface="Consolas" panose="020B0609020204030204" pitchFamily="49" charset="0"/>
              </a:rPr>
              <a:t> == 0 ) {</a:t>
            </a:r>
          </a:p>
          <a:p>
            <a:pPr marL="800100" lvl="2" indent="0">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is_prime</a:t>
            </a:r>
            <a:r>
              <a:rPr lang="en-US" sz="1400" dirty="0">
                <a:latin typeface="Consolas" panose="020B0609020204030204" pitchFamily="49" charset="0"/>
                <a:cs typeface="Consolas" panose="020B0609020204030204" pitchFamily="49" charset="0"/>
              </a:rPr>
              <a:t> = false;</a:t>
            </a:r>
          </a:p>
          <a:p>
            <a:pPr marL="800100" lvl="2" indent="0">
              <a:buNone/>
            </a:pPr>
            <a:r>
              <a:rPr lang="en-US" sz="1400" dirty="0">
                <a:latin typeface="Consolas" panose="020B0609020204030204" pitchFamily="49" charset="0"/>
                <a:cs typeface="Consolas" panose="020B0609020204030204" pitchFamily="49" charset="0"/>
              </a:rPr>
              <a:t>                break;</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a:t>
            </a:r>
          </a:p>
          <a:p>
            <a:pPr marL="800100" lvl="2" indent="0">
              <a:buNone/>
            </a:pPr>
            <a:endParaRPr lang="en-US" sz="1400" b="1" dirty="0" smtClean="0">
              <a:solidFill>
                <a:srgbClr val="0070C0"/>
              </a:solidFill>
              <a:latin typeface="Consolas" panose="020B0609020204030204" pitchFamily="49" charset="0"/>
              <a:cs typeface="Consolas" panose="020B0609020204030204" pitchFamily="49" charset="0"/>
            </a:endParaRPr>
          </a:p>
          <a:p>
            <a:pPr marL="800100" lvl="2" indent="0">
              <a:buNone/>
            </a:pPr>
            <a:r>
              <a:rPr lang="en-US" sz="1400" b="1" dirty="0">
                <a:solidFill>
                  <a:srgbClr val="0070C0"/>
                </a:solidFill>
                <a:latin typeface="Consolas" panose="020B0609020204030204" pitchFamily="49" charset="0"/>
                <a:cs typeface="Consolas" panose="020B0609020204030204" pitchFamily="49" charset="0"/>
              </a:rPr>
              <a:t> </a:t>
            </a:r>
            <a:r>
              <a:rPr lang="en-US" sz="1400" b="1" dirty="0" smtClean="0">
                <a:solidFill>
                  <a:srgbClr val="0070C0"/>
                </a:solidFill>
                <a:latin typeface="Consolas" panose="020B0609020204030204" pitchFamily="49" charset="0"/>
                <a:cs typeface="Consolas" panose="020B0609020204030204" pitchFamily="49" charset="0"/>
              </a:rPr>
              <a:t>           //          ___</a:t>
            </a:r>
          </a:p>
          <a:p>
            <a:pPr marL="800100" lvl="2" indent="0">
              <a:buNone/>
            </a:pPr>
            <a:r>
              <a:rPr lang="en-US" sz="1400" b="1" dirty="0">
                <a:solidFill>
                  <a:srgbClr val="0070C0"/>
                </a:solidFill>
                <a:latin typeface="Consolas" panose="020B0609020204030204" pitchFamily="49" charset="0"/>
                <a:cs typeface="Consolas" panose="020B0609020204030204" pitchFamily="49" charset="0"/>
              </a:rPr>
              <a:t> </a:t>
            </a:r>
            <a:r>
              <a:rPr lang="en-US" sz="1400" b="1" dirty="0" smtClean="0">
                <a:solidFill>
                  <a:srgbClr val="0070C0"/>
                </a:solidFill>
                <a:latin typeface="Consolas" panose="020B0609020204030204" pitchFamily="49" charset="0"/>
                <a:cs typeface="Consolas" panose="020B0609020204030204" pitchFamily="49" charset="0"/>
              </a:rPr>
              <a:t>           // If k &gt; \/ n  and </a:t>
            </a:r>
            <a:r>
              <a:rPr lang="en-US" sz="1400" b="1" dirty="0" err="1" smtClean="0">
                <a:solidFill>
                  <a:srgbClr val="0070C0"/>
                </a:solidFill>
                <a:latin typeface="Consolas" panose="020B0609020204030204" pitchFamily="49" charset="0"/>
                <a:cs typeface="Consolas" panose="020B0609020204030204" pitchFamily="49" charset="0"/>
              </a:rPr>
              <a:t>n%k</a:t>
            </a:r>
            <a:r>
              <a:rPr lang="en-US" sz="1400" b="1" dirty="0" smtClean="0">
                <a:solidFill>
                  <a:srgbClr val="0070C0"/>
                </a:solidFill>
                <a:latin typeface="Consolas" panose="020B0609020204030204" pitchFamily="49" charset="0"/>
                <a:cs typeface="Consolas" panose="020B0609020204030204" pitchFamily="49" charset="0"/>
              </a:rPr>
              <a:t> == 0, then n/k &lt; k, so we would</a:t>
            </a:r>
          </a:p>
          <a:p>
            <a:pPr marL="800100" lvl="2" indent="0">
              <a:buNone/>
            </a:pPr>
            <a:r>
              <a:rPr lang="en-US" sz="1400" b="1" dirty="0">
                <a:solidFill>
                  <a:srgbClr val="0070C0"/>
                </a:solidFill>
                <a:latin typeface="Consolas" panose="020B0609020204030204" pitchFamily="49" charset="0"/>
                <a:cs typeface="Consolas" panose="020B0609020204030204" pitchFamily="49" charset="0"/>
              </a:rPr>
              <a:t> </a:t>
            </a:r>
            <a:r>
              <a:rPr lang="en-US" sz="1400" b="1" dirty="0" smtClean="0">
                <a:solidFill>
                  <a:srgbClr val="0070C0"/>
                </a:solidFill>
                <a:latin typeface="Consolas" panose="020B0609020204030204" pitchFamily="49" charset="0"/>
                <a:cs typeface="Consolas" panose="020B0609020204030204" pitchFamily="49" charset="0"/>
              </a:rPr>
              <a:t>           // have already tested it. Thus, we only need to test</a:t>
            </a:r>
          </a:p>
          <a:p>
            <a:pPr marL="800100" lvl="2" indent="0">
              <a:buNone/>
            </a:pPr>
            <a:r>
              <a:rPr lang="en-US" sz="1400" b="1" dirty="0">
                <a:solidFill>
                  <a:srgbClr val="0070C0"/>
                </a:solidFill>
                <a:latin typeface="Consolas" panose="020B0609020204030204" pitchFamily="49" charset="0"/>
                <a:cs typeface="Consolas" panose="020B0609020204030204" pitchFamily="49" charset="0"/>
              </a:rPr>
              <a:t> </a:t>
            </a:r>
            <a:r>
              <a:rPr lang="en-US" sz="1400" b="1" dirty="0" smtClean="0">
                <a:solidFill>
                  <a:srgbClr val="0070C0"/>
                </a:solidFill>
                <a:latin typeface="Consolas" panose="020B0609020204030204" pitchFamily="49" charset="0"/>
                <a:cs typeface="Consolas" panose="020B0609020204030204" pitchFamily="49" charset="0"/>
              </a:rPr>
              <a:t>           // those k less than or equal to the square root of n.</a:t>
            </a:r>
            <a:endParaRPr lang="en-US" sz="1400" b="1" dirty="0">
              <a:solidFill>
                <a:srgbClr val="0070C0"/>
              </a:solidFill>
              <a:latin typeface="Consolas" panose="020B0609020204030204" pitchFamily="49" charset="0"/>
              <a:cs typeface="Consolas" panose="020B0609020204030204" pitchFamily="49" charset="0"/>
            </a:endParaRPr>
          </a:p>
          <a:p>
            <a:pPr marL="800100" lvl="2" indent="0">
              <a:buNone/>
            </a:pPr>
            <a:r>
              <a:rPr lang="en-US" sz="1400" b="1" dirty="0" smtClean="0">
                <a:solidFill>
                  <a:srgbClr val="FF0000"/>
                </a:solidFill>
                <a:latin typeface="Consolas" panose="020B0609020204030204" pitchFamily="49" charset="0"/>
                <a:cs typeface="Consolas" panose="020B0609020204030204" pitchFamily="49" charset="0"/>
              </a:rPr>
              <a:t>            if ( k*k &gt; n ) {</a:t>
            </a:r>
          </a:p>
          <a:p>
            <a:pPr marL="800100" lvl="2" indent="0">
              <a:buNone/>
            </a:pPr>
            <a:r>
              <a:rPr lang="en-US" sz="1400" b="1" dirty="0">
                <a:solidFill>
                  <a:srgbClr val="FF0000"/>
                </a:solidFill>
                <a:latin typeface="Consolas" panose="020B0609020204030204" pitchFamily="49" charset="0"/>
                <a:cs typeface="Consolas" panose="020B0609020204030204" pitchFamily="49" charset="0"/>
              </a:rPr>
              <a:t> </a:t>
            </a:r>
            <a:r>
              <a:rPr lang="en-US" sz="1400" b="1" dirty="0" smtClean="0">
                <a:solidFill>
                  <a:srgbClr val="FF0000"/>
                </a:solidFill>
                <a:latin typeface="Consolas" panose="020B0609020204030204" pitchFamily="49" charset="0"/>
                <a:cs typeface="Consolas" panose="020B0609020204030204" pitchFamily="49" charset="0"/>
              </a:rPr>
              <a:t>               break;</a:t>
            </a:r>
          </a:p>
          <a:p>
            <a:pPr marL="800100" lvl="2" indent="0">
              <a:buNone/>
            </a:pPr>
            <a:r>
              <a:rPr lang="en-US" sz="1400" b="1" dirty="0">
                <a:solidFill>
                  <a:srgbClr val="FF0000"/>
                </a:solidFill>
                <a:latin typeface="Consolas" panose="020B0609020204030204" pitchFamily="49" charset="0"/>
                <a:cs typeface="Consolas" panose="020B0609020204030204" pitchFamily="49" charset="0"/>
              </a:rPr>
              <a:t> </a:t>
            </a:r>
            <a:r>
              <a:rPr lang="en-US" sz="1400" b="1" dirty="0" smtClean="0">
                <a:solidFill>
                  <a:srgbClr val="FF0000"/>
                </a:solidFill>
                <a:latin typeface="Consolas" panose="020B0609020204030204" pitchFamily="49" charset="0"/>
                <a:cs typeface="Consolas" panose="020B0609020204030204" pitchFamily="49" charset="0"/>
              </a:rPr>
              <a:t>           }  </a:t>
            </a:r>
            <a:endParaRPr lang="en-US" sz="1400" b="1" dirty="0">
              <a:solidFill>
                <a:srgbClr val="FF0000"/>
              </a:solidFill>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p>
          <a:p>
            <a:pPr marL="800100" lvl="2" indent="0">
              <a:buNone/>
            </a:pPr>
            <a:r>
              <a:rPr lang="en-US" sz="1400" dirty="0">
                <a:latin typeface="Consolas" panose="020B0609020204030204" pitchFamily="49" charset="0"/>
                <a:cs typeface="Consolas" panose="020B0609020204030204" pitchFamily="49" charset="0"/>
              </a:rPr>
              <a:t>        </a:t>
            </a:r>
            <a:r>
              <a:rPr lang="en-US" sz="1400" b="1" dirty="0">
                <a:solidFill>
                  <a:srgbClr val="FF0000"/>
                </a:solidFill>
                <a:latin typeface="Consolas" panose="020B0609020204030204" pitchFamily="49" charset="0"/>
                <a:cs typeface="Consolas" panose="020B0609020204030204" pitchFamily="49" charset="0"/>
              </a:rPr>
              <a:t>// Execution continues here...</a:t>
            </a:r>
          </a:p>
          <a:p>
            <a:pPr marL="800100" lvl="2" indent="0">
              <a:buNone/>
            </a:pPr>
            <a:r>
              <a:rPr lang="en-US" sz="1400" dirty="0">
                <a:latin typeface="Consolas" panose="020B0609020204030204" pitchFamily="49" charset="0"/>
                <a:cs typeface="Consolas" panose="020B0609020204030204" pitchFamily="49" charset="0"/>
              </a:rPr>
              <a:t>    }</a:t>
            </a:r>
            <a:endParaRPr lang="en-US" dirty="0" smtClean="0">
              <a:solidFill>
                <a:prstClr val="black"/>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94554193"/>
      </p:ext>
    </p:extLst>
  </p:cSld>
  <p:clrMapOvr>
    <a:masterClrMapping/>
  </p:clrMapOvr>
  <mc:AlternateContent xmlns:mc="http://schemas.openxmlformats.org/markup-compatibility/2006">
    <mc:Choice xmlns:p14="http://schemas.microsoft.com/office/powerpoint/2010/main" Requires="p14">
      <p:transition spd="slow" p14:dur="2000" advTm="61908"/>
    </mc:Choice>
    <mc:Fallback>
      <p:transition spd="slow" advTm="61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Ending a loop early</a:t>
            </a:r>
            <a:endParaRPr lang="en-CA" dirty="0"/>
          </a:p>
        </p:txBody>
      </p:sp>
      <p:sp>
        <p:nvSpPr>
          <p:cNvPr id="3" name="Content Placeholder 2"/>
          <p:cNvSpPr>
            <a:spLocks noGrp="1"/>
          </p:cNvSpPr>
          <p:nvPr>
            <p:ph idx="1"/>
          </p:nvPr>
        </p:nvSpPr>
        <p:spPr>
          <a:ln>
            <a:noFill/>
          </a:ln>
        </p:spPr>
        <p:txBody>
          <a:bodyPr/>
          <a:lstStyle/>
          <a:p>
            <a:r>
              <a:rPr lang="en-US" dirty="0" smtClean="0">
                <a:solidFill>
                  <a:prstClr val="black"/>
                </a:solidFill>
              </a:rPr>
              <a:t>Consider the benefits:</a:t>
            </a:r>
          </a:p>
          <a:p>
            <a:pPr lvl="1"/>
            <a:r>
              <a:rPr lang="en-US" dirty="0" smtClean="0">
                <a:solidFill>
                  <a:prstClr val="black"/>
                </a:solidFill>
              </a:rPr>
              <a:t>To test if a number around </a:t>
            </a:r>
            <a:r>
              <a:rPr lang="en-US" dirty="0" smtClean="0">
                <a:solidFill>
                  <a:prstClr val="black"/>
                </a:solidFill>
                <a:latin typeface="Times New Roman" panose="02020603050405020304" pitchFamily="18" charset="0"/>
                <a:cs typeface="Times New Roman" panose="02020603050405020304" pitchFamily="18" charset="0"/>
              </a:rPr>
              <a:t>1 000 000</a:t>
            </a:r>
            <a:r>
              <a:rPr lang="en-US" dirty="0" smtClean="0">
                <a:solidFill>
                  <a:prstClr val="black"/>
                </a:solidFill>
              </a:rPr>
              <a:t> </a:t>
            </a:r>
            <a:r>
              <a:rPr lang="en-US" dirty="0" smtClean="0">
                <a:solidFill>
                  <a:prstClr val="black"/>
                </a:solidFill>
              </a:rPr>
              <a:t>is prime:</a:t>
            </a:r>
          </a:p>
          <a:p>
            <a:pPr lvl="2"/>
            <a:r>
              <a:rPr lang="en-US" dirty="0" smtClean="0">
                <a:solidFill>
                  <a:prstClr val="black"/>
                </a:solidFill>
              </a:rPr>
              <a:t>Previously, we tested approximately </a:t>
            </a:r>
            <a:r>
              <a:rPr lang="en-US" dirty="0" smtClean="0">
                <a:solidFill>
                  <a:prstClr val="black"/>
                </a:solidFill>
                <a:latin typeface="Times New Roman" panose="02020603050405020304" pitchFamily="18" charset="0"/>
                <a:cs typeface="Times New Roman" panose="02020603050405020304" pitchFamily="18" charset="0"/>
              </a:rPr>
              <a:t>500 000</a:t>
            </a:r>
            <a:r>
              <a:rPr lang="en-US" dirty="0" smtClean="0">
                <a:solidFill>
                  <a:prstClr val="black"/>
                </a:solidFill>
              </a:rPr>
              <a:t> </a:t>
            </a:r>
            <a:r>
              <a:rPr lang="en-US" dirty="0" smtClean="0">
                <a:solidFill>
                  <a:prstClr val="black"/>
                </a:solidFill>
              </a:rPr>
              <a:t>numbers</a:t>
            </a:r>
          </a:p>
          <a:p>
            <a:pPr lvl="2"/>
            <a:r>
              <a:rPr lang="en-US" dirty="0" smtClean="0">
                <a:solidFill>
                  <a:prstClr val="black"/>
                </a:solidFill>
              </a:rPr>
              <a:t>Now we test at </a:t>
            </a:r>
            <a:r>
              <a:rPr lang="en-US" dirty="0" smtClean="0">
                <a:solidFill>
                  <a:prstClr val="black"/>
                </a:solidFill>
              </a:rPr>
              <a:t>approximately </a:t>
            </a:r>
            <a:r>
              <a:rPr lang="en-US" dirty="0" smtClean="0">
                <a:solidFill>
                  <a:prstClr val="black"/>
                </a:solidFill>
                <a:latin typeface="Times New Roman" panose="02020603050405020304" pitchFamily="18" charset="0"/>
                <a:cs typeface="Times New Roman" panose="02020603050405020304" pitchFamily="18" charset="0"/>
              </a:rPr>
              <a:t>500</a:t>
            </a:r>
            <a:endParaRPr lang="en-US" dirty="0" smtClean="0">
              <a:solidFill>
                <a:prstClr val="black"/>
              </a:solidFill>
              <a:latin typeface="Times New Roman" panose="02020603050405020304" pitchFamily="18" charset="0"/>
              <a:cs typeface="Times New Roman" panose="02020603050405020304" pitchFamily="18" charset="0"/>
            </a:endParaRPr>
          </a:p>
          <a:p>
            <a:pPr lvl="1"/>
            <a:r>
              <a:rPr lang="en-US" dirty="0" smtClean="0">
                <a:solidFill>
                  <a:prstClr val="black"/>
                </a:solidFill>
              </a:rPr>
              <a:t>To test if a number around </a:t>
            </a:r>
            <a:r>
              <a:rPr lang="en-US" dirty="0" smtClean="0">
                <a:solidFill>
                  <a:prstClr val="black"/>
                </a:solidFill>
                <a:latin typeface="Times New Roman" panose="02020603050405020304" pitchFamily="18" charset="0"/>
                <a:cs typeface="Times New Roman" panose="02020603050405020304" pitchFamily="18" charset="0"/>
              </a:rPr>
              <a:t>100</a:t>
            </a:r>
            <a:r>
              <a:rPr lang="en-US" dirty="0" smtClean="0">
                <a:solidFill>
                  <a:prstClr val="black"/>
                </a:solidFill>
              </a:rPr>
              <a:t> million is prime:</a:t>
            </a:r>
          </a:p>
          <a:p>
            <a:pPr lvl="2"/>
            <a:r>
              <a:rPr lang="en-US" dirty="0" smtClean="0">
                <a:solidFill>
                  <a:prstClr val="black"/>
                </a:solidFill>
              </a:rPr>
              <a:t>Previously, we would have tested approximately </a:t>
            </a:r>
            <a:r>
              <a:rPr lang="en-US" dirty="0" smtClean="0">
                <a:solidFill>
                  <a:prstClr val="black"/>
                </a:solidFill>
                <a:latin typeface="Times New Roman" panose="02020603050405020304" pitchFamily="18" charset="0"/>
                <a:cs typeface="Times New Roman" panose="02020603050405020304" pitchFamily="18" charset="0"/>
              </a:rPr>
              <a:t>50</a:t>
            </a:r>
            <a:r>
              <a:rPr lang="en-US" dirty="0" smtClean="0">
                <a:solidFill>
                  <a:prstClr val="black"/>
                </a:solidFill>
              </a:rPr>
              <a:t> million numbers</a:t>
            </a:r>
          </a:p>
          <a:p>
            <a:pPr lvl="2"/>
            <a:r>
              <a:rPr lang="en-US" dirty="0" smtClean="0">
                <a:solidFill>
                  <a:prstClr val="black"/>
                </a:solidFill>
              </a:rPr>
              <a:t>Now we test at </a:t>
            </a:r>
            <a:r>
              <a:rPr lang="en-US" dirty="0" smtClean="0">
                <a:solidFill>
                  <a:prstClr val="black"/>
                </a:solidFill>
              </a:rPr>
              <a:t>approximately </a:t>
            </a:r>
            <a:r>
              <a:rPr lang="en-US" dirty="0" smtClean="0">
                <a:solidFill>
                  <a:prstClr val="black"/>
                </a:solidFill>
                <a:latin typeface="Times New Roman" panose="02020603050405020304" pitchFamily="18" charset="0"/>
                <a:cs typeface="Times New Roman" panose="02020603050405020304" pitchFamily="18" charset="0"/>
              </a:rPr>
              <a:t>5000</a:t>
            </a:r>
            <a:endParaRPr lang="en-US" dirty="0" smtClean="0">
              <a:solidFill>
                <a:prstClr val="black"/>
              </a:solidFill>
              <a:latin typeface="Times New Roman" panose="02020603050405020304" pitchFamily="18" charset="0"/>
              <a:cs typeface="Times New Roman" panose="02020603050405020304" pitchFamily="18" charset="0"/>
            </a:endParaRP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6009700"/>
      </p:ext>
    </p:extLst>
  </p:cSld>
  <p:clrMapOvr>
    <a:masterClrMapping/>
  </p:clrMapOvr>
  <mc:AlternateContent xmlns:mc="http://schemas.openxmlformats.org/markup-compatibility/2006">
    <mc:Choice xmlns:p14="http://schemas.microsoft.com/office/powerpoint/2010/main" Requires="p14">
      <p:transition spd="slow" p14:dur="2000" advTm="111651"/>
    </mc:Choice>
    <mc:Fallback>
      <p:transition spd="slow" advTm="111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9|4.5|3.5"/>
</p:tagLst>
</file>

<file path=ppt/tags/tag10.xml><?xml version="1.0" encoding="utf-8"?>
<p:tagLst xmlns:a="http://schemas.openxmlformats.org/drawingml/2006/main" xmlns:r="http://schemas.openxmlformats.org/officeDocument/2006/relationships" xmlns:p="http://schemas.openxmlformats.org/presentationml/2006/main">
  <p:tag name="TIMING" val="|10|9|10"/>
</p:tagLst>
</file>

<file path=ppt/tags/tag11.xml><?xml version="1.0" encoding="utf-8"?>
<p:tagLst xmlns:a="http://schemas.openxmlformats.org/drawingml/2006/main" xmlns:r="http://schemas.openxmlformats.org/officeDocument/2006/relationships" xmlns:p="http://schemas.openxmlformats.org/presentationml/2006/main">
  <p:tag name="TIMING" val="|38.6|9.6"/>
</p:tagLst>
</file>

<file path=ppt/tags/tag12.xml><?xml version="1.0" encoding="utf-8"?>
<p:tagLst xmlns:a="http://schemas.openxmlformats.org/drawingml/2006/main" xmlns:r="http://schemas.openxmlformats.org/officeDocument/2006/relationships" xmlns:p="http://schemas.openxmlformats.org/presentationml/2006/main">
  <p:tag name="TIMING" val="|24.4|16.6|30.6|22.3"/>
</p:tagLst>
</file>

<file path=ppt/tags/tag13.xml><?xml version="1.0" encoding="utf-8"?>
<p:tagLst xmlns:a="http://schemas.openxmlformats.org/drawingml/2006/main" xmlns:r="http://schemas.openxmlformats.org/officeDocument/2006/relationships" xmlns:p="http://schemas.openxmlformats.org/presentationml/2006/main">
  <p:tag name="TIMING" val="|20"/>
</p:tagLst>
</file>

<file path=ppt/tags/tag14.xml><?xml version="1.0" encoding="utf-8"?>
<p:tagLst xmlns:a="http://schemas.openxmlformats.org/drawingml/2006/main" xmlns:r="http://schemas.openxmlformats.org/officeDocument/2006/relationships" xmlns:p="http://schemas.openxmlformats.org/presentationml/2006/main">
  <p:tag name="TIMING" val="|9.2|25.6|13.1|8.6"/>
</p:tagLst>
</file>

<file path=ppt/tags/tag15.xml><?xml version="1.0" encoding="utf-8"?>
<p:tagLst xmlns:a="http://schemas.openxmlformats.org/drawingml/2006/main" xmlns:r="http://schemas.openxmlformats.org/officeDocument/2006/relationships" xmlns:p="http://schemas.openxmlformats.org/presentationml/2006/main">
  <p:tag name="TIMING" val="|12.2|6.4|22.5"/>
</p:tagLst>
</file>

<file path=ppt/tags/tag16.xml><?xml version="1.0" encoding="utf-8"?>
<p:tagLst xmlns:a="http://schemas.openxmlformats.org/drawingml/2006/main" xmlns:r="http://schemas.openxmlformats.org/officeDocument/2006/relationships" xmlns:p="http://schemas.openxmlformats.org/presentationml/2006/main">
  <p:tag name="TIMING" val="|24.4|16.6|30.6|22.3"/>
</p:tagLst>
</file>

<file path=ppt/tags/tag17.xml><?xml version="1.0" encoding="utf-8"?>
<p:tagLst xmlns:a="http://schemas.openxmlformats.org/drawingml/2006/main" xmlns:r="http://schemas.openxmlformats.org/officeDocument/2006/relationships" xmlns:p="http://schemas.openxmlformats.org/presentationml/2006/main">
  <p:tag name="TIMING" val="|2.5|5.4|11.3|6|3|22.8"/>
</p:tagLst>
</file>

<file path=ppt/tags/tag18.xml><?xml version="1.0" encoding="utf-8"?>
<p:tagLst xmlns:a="http://schemas.openxmlformats.org/drawingml/2006/main" xmlns:r="http://schemas.openxmlformats.org/officeDocument/2006/relationships" xmlns:p="http://schemas.openxmlformats.org/presentationml/2006/main">
  <p:tag name="TIMING" val="|32.3|19.2|5.1|12.9|4.5|4.3|2.8|13.7|14.3|5.5|11.1"/>
</p:tagLst>
</file>

<file path=ppt/tags/tag19.xml><?xml version="1.0" encoding="utf-8"?>
<p:tagLst xmlns:a="http://schemas.openxmlformats.org/drawingml/2006/main" xmlns:r="http://schemas.openxmlformats.org/officeDocument/2006/relationships" xmlns:p="http://schemas.openxmlformats.org/presentationml/2006/main">
  <p:tag name="TIMING" val="|24.4|16.6|30.6|22.3"/>
</p:tagLst>
</file>

<file path=ppt/tags/tag2.xml><?xml version="1.0" encoding="utf-8"?>
<p:tagLst xmlns:a="http://schemas.openxmlformats.org/drawingml/2006/main" xmlns:r="http://schemas.openxmlformats.org/officeDocument/2006/relationships" xmlns:p="http://schemas.openxmlformats.org/presentationml/2006/main">
  <p:tag name="TIMING" val="|15.9|4.5|3.5"/>
</p:tagLst>
</file>

<file path=ppt/tags/tag20.xml><?xml version="1.0" encoding="utf-8"?>
<p:tagLst xmlns:a="http://schemas.openxmlformats.org/drawingml/2006/main" xmlns:r="http://schemas.openxmlformats.org/officeDocument/2006/relationships" xmlns:p="http://schemas.openxmlformats.org/presentationml/2006/main">
  <p:tag name="TIMING" val="|5.5|2.1|4.1"/>
</p:tagLst>
</file>

<file path=ppt/tags/tag3.xml><?xml version="1.0" encoding="utf-8"?>
<p:tagLst xmlns:a="http://schemas.openxmlformats.org/drawingml/2006/main" xmlns:r="http://schemas.openxmlformats.org/officeDocument/2006/relationships" xmlns:p="http://schemas.openxmlformats.org/presentationml/2006/main">
  <p:tag name="TIMING" val="|7|5.9|8.8|0.9|1.1|1|1.2|2.7|4.6"/>
</p:tagLst>
</file>

<file path=ppt/tags/tag4.xml><?xml version="1.0" encoding="utf-8"?>
<p:tagLst xmlns:a="http://schemas.openxmlformats.org/drawingml/2006/main" xmlns:r="http://schemas.openxmlformats.org/officeDocument/2006/relationships" xmlns:p="http://schemas.openxmlformats.org/presentationml/2006/main">
  <p:tag name="TIMING" val="|24.9|31.2"/>
</p:tagLst>
</file>

<file path=ppt/tags/tag5.xml><?xml version="1.0" encoding="utf-8"?>
<p:tagLst xmlns:a="http://schemas.openxmlformats.org/drawingml/2006/main" xmlns:r="http://schemas.openxmlformats.org/officeDocument/2006/relationships" xmlns:p="http://schemas.openxmlformats.org/presentationml/2006/main">
  <p:tag name="TIMING" val="|35.1|10.1|12.2|8.9"/>
</p:tagLst>
</file>

<file path=ppt/tags/tag6.xml><?xml version="1.0" encoding="utf-8"?>
<p:tagLst xmlns:a="http://schemas.openxmlformats.org/drawingml/2006/main" xmlns:r="http://schemas.openxmlformats.org/officeDocument/2006/relationships" xmlns:p="http://schemas.openxmlformats.org/presentationml/2006/main">
  <p:tag name="TIMING" val="|24.4|16.6|30.6|22.3"/>
</p:tagLst>
</file>

<file path=ppt/tags/tag7.xml><?xml version="1.0" encoding="utf-8"?>
<p:tagLst xmlns:a="http://schemas.openxmlformats.org/drawingml/2006/main" xmlns:r="http://schemas.openxmlformats.org/officeDocument/2006/relationships" xmlns:p="http://schemas.openxmlformats.org/presentationml/2006/main">
  <p:tag name="TIMING" val="|7.4|23.6|23.1|17.4"/>
</p:tagLst>
</file>

<file path=ppt/tags/tag8.xml><?xml version="1.0" encoding="utf-8"?>
<p:tagLst xmlns:a="http://schemas.openxmlformats.org/drawingml/2006/main" xmlns:r="http://schemas.openxmlformats.org/officeDocument/2006/relationships" xmlns:p="http://schemas.openxmlformats.org/presentationml/2006/main">
  <p:tag name="TIMING" val="|21.7|4.1|22.7"/>
</p:tagLst>
</file>

<file path=ppt/tags/tag9.xml><?xml version="1.0" encoding="utf-8"?>
<p:tagLst xmlns:a="http://schemas.openxmlformats.org/drawingml/2006/main" xmlns:r="http://schemas.openxmlformats.org/officeDocument/2006/relationships" xmlns:p="http://schemas.openxmlformats.org/presentationml/2006/main">
  <p:tag name="TIMING" val="|22|13.1|7.8|3|11.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68506</TotalTime>
  <Words>1845</Words>
  <Application>Microsoft Office PowerPoint</Application>
  <PresentationFormat>On-screen Show (4:3)</PresentationFormat>
  <Paragraphs>360</Paragraphs>
  <Slides>27</Slides>
  <Notes>0</Notes>
  <HiddenSlides>0</HiddenSlides>
  <MMClips>23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Custom Design</vt:lpstr>
      <vt:lpstr>MathType 6.0 Equation</vt:lpstr>
      <vt:lpstr>Break statements</vt:lpstr>
      <vt:lpstr>Outline</vt:lpstr>
      <vt:lpstr>Determining if an integer is prime</vt:lpstr>
      <vt:lpstr>Determining if an integer is prime</vt:lpstr>
      <vt:lpstr>Ending a loop early</vt:lpstr>
      <vt:lpstr>Ending a loop early</vt:lpstr>
      <vt:lpstr>Ending early if it is prime</vt:lpstr>
      <vt:lpstr>Ending early if it is prime</vt:lpstr>
      <vt:lpstr>Ending a loop early</vt:lpstr>
      <vt:lpstr>Modifying the condition</vt:lpstr>
      <vt:lpstr>Integer square root</vt:lpstr>
      <vt:lpstr>Integer square root</vt:lpstr>
      <vt:lpstr>Integer square root</vt:lpstr>
      <vt:lpstr>Integer square root</vt:lpstr>
      <vt:lpstr>Finding a sum of squares</vt:lpstr>
      <vt:lpstr>Finding a sum of squares</vt:lpstr>
      <vt:lpstr>Finding a sum of squares</vt:lpstr>
      <vt:lpstr>Finding a sum of squares</vt:lpstr>
      <vt:lpstr>Finding a sum of squares</vt:lpstr>
      <vt:lpstr>Finding a sum of squares</vt:lpstr>
      <vt:lpstr>Finding a sum of squares</vt:lpstr>
      <vt:lpstr>Finding a sum of squares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1311</cp:revision>
  <dcterms:created xsi:type="dcterms:W3CDTF">2009-09-11T23:00:44Z</dcterms:created>
  <dcterms:modified xsi:type="dcterms:W3CDTF">2020-07-03T17:42:26Z</dcterms:modified>
</cp:coreProperties>
</file>